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688" r:id="rId6"/>
    <p:sldMasterId id="2147483703" r:id="rId7"/>
    <p:sldMasterId id="2147483782" r:id="rId8"/>
    <p:sldMasterId id="2147483785" r:id="rId9"/>
  </p:sldMasterIdLst>
  <p:notesMasterIdLst>
    <p:notesMasterId r:id="rId43"/>
  </p:notesMasterIdLst>
  <p:sldIdLst>
    <p:sldId id="282" r:id="rId10"/>
    <p:sldId id="285" r:id="rId11"/>
    <p:sldId id="270" r:id="rId12"/>
    <p:sldId id="297" r:id="rId13"/>
    <p:sldId id="298" r:id="rId14"/>
    <p:sldId id="299" r:id="rId15"/>
    <p:sldId id="271" r:id="rId16"/>
    <p:sldId id="300" r:id="rId17"/>
    <p:sldId id="301" r:id="rId18"/>
    <p:sldId id="272" r:id="rId19"/>
    <p:sldId id="262" r:id="rId20"/>
    <p:sldId id="264" r:id="rId21"/>
    <p:sldId id="265" r:id="rId22"/>
    <p:sldId id="286" r:id="rId23"/>
    <p:sldId id="287" r:id="rId24"/>
    <p:sldId id="288" r:id="rId25"/>
    <p:sldId id="284" r:id="rId26"/>
    <p:sldId id="302" r:id="rId27"/>
    <p:sldId id="303" r:id="rId28"/>
    <p:sldId id="274" r:id="rId29"/>
    <p:sldId id="275" r:id="rId30"/>
    <p:sldId id="291" r:id="rId31"/>
    <p:sldId id="292" r:id="rId32"/>
    <p:sldId id="293" r:id="rId33"/>
    <p:sldId id="294" r:id="rId34"/>
    <p:sldId id="296" r:id="rId35"/>
    <p:sldId id="289" r:id="rId36"/>
    <p:sldId id="290" r:id="rId37"/>
    <p:sldId id="266" r:id="rId38"/>
    <p:sldId id="267" r:id="rId39"/>
    <p:sldId id="268" r:id="rId40"/>
    <p:sldId id="269"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80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941" autoAdjust="0"/>
  </p:normalViewPr>
  <p:slideViewPr>
    <p:cSldViewPr snapToGrid="0">
      <p:cViewPr varScale="1">
        <p:scale>
          <a:sx n="92" d="100"/>
          <a:sy n="92" d="100"/>
        </p:scale>
        <p:origin x="70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A21146-873B-1148-BE85-4AEFAC746493}" type="doc">
      <dgm:prSet loTypeId="urn:microsoft.com/office/officeart/2005/8/layout/hierarchy4" loCatId="" qsTypeId="urn:microsoft.com/office/officeart/2005/8/quickstyle/simple5" qsCatId="simple" csTypeId="urn:microsoft.com/office/officeart/2005/8/colors/colorful1" csCatId="colorful" phldr="1"/>
      <dgm:spPr/>
      <dgm:t>
        <a:bodyPr/>
        <a:lstStyle/>
        <a:p>
          <a:endParaRPr lang="en-US"/>
        </a:p>
      </dgm:t>
    </dgm:pt>
    <dgm:pt modelId="{6E173282-FDA4-224A-BEB4-621563D95D6D}">
      <dgm:prSet custT="1"/>
      <dgm:spPr/>
      <dgm:t>
        <a:bodyPr/>
        <a:lstStyle/>
        <a:p>
          <a:pPr rtl="0"/>
          <a:r>
            <a:rPr lang="en-US" sz="5400" dirty="0" smtClean="0">
              <a:latin typeface="+mj-lt"/>
            </a:rPr>
            <a:t>Methods and Systems that …</a:t>
          </a:r>
          <a:endParaRPr lang="en-US" sz="5400" dirty="0">
            <a:latin typeface="+mj-lt"/>
          </a:endParaRPr>
        </a:p>
      </dgm:t>
    </dgm:pt>
    <dgm:pt modelId="{42353FD4-7FC7-D149-848B-ECE529E671ED}" type="parTrans" cxnId="{A2A7F2EC-0F9C-6643-AF74-8E3E0BC372EE}">
      <dgm:prSet/>
      <dgm:spPr/>
      <dgm:t>
        <a:bodyPr/>
        <a:lstStyle/>
        <a:p>
          <a:endParaRPr lang="en-US"/>
        </a:p>
      </dgm:t>
    </dgm:pt>
    <dgm:pt modelId="{06469FE6-2266-794F-87A8-31AB9DE370A6}" type="sibTrans" cxnId="{A2A7F2EC-0F9C-6643-AF74-8E3E0BC372EE}">
      <dgm:prSet/>
      <dgm:spPr/>
      <dgm:t>
        <a:bodyPr/>
        <a:lstStyle/>
        <a:p>
          <a:endParaRPr lang="en-US"/>
        </a:p>
      </dgm:t>
    </dgm:pt>
    <dgm:pt modelId="{E0537642-8607-3741-94F7-790E2AC3ED95}">
      <dgm:prSet/>
      <dgm:spPr/>
      <dgm:t>
        <a:bodyPr/>
        <a:lstStyle/>
        <a:p>
          <a:pPr rtl="0"/>
          <a:r>
            <a:rPr lang="en-US" b="1" dirty="0" smtClean="0">
              <a:solidFill>
                <a:srgbClr val="BAD80A"/>
              </a:solidFill>
            </a:rPr>
            <a:t>Adapt</a:t>
          </a:r>
          <a:r>
            <a:rPr lang="en-US" dirty="0" smtClean="0">
              <a:solidFill>
                <a:srgbClr val="BAD80A"/>
              </a:solidFill>
            </a:rPr>
            <a:t> </a:t>
          </a:r>
          <a:r>
            <a:rPr lang="en-US" dirty="0" smtClean="0">
              <a:latin typeface="+mj-lt"/>
            </a:rPr>
            <a:t>based on recorded data</a:t>
          </a:r>
          <a:endParaRPr lang="en-US" dirty="0">
            <a:latin typeface="+mj-lt"/>
          </a:endParaRPr>
        </a:p>
      </dgm:t>
    </dgm:pt>
    <dgm:pt modelId="{2AF26D8F-9F53-A34E-A868-E2EEAFE0DF65}" type="parTrans" cxnId="{2B636963-64AA-3443-911C-36394F1576FD}">
      <dgm:prSet/>
      <dgm:spPr/>
      <dgm:t>
        <a:bodyPr/>
        <a:lstStyle/>
        <a:p>
          <a:endParaRPr lang="en-US"/>
        </a:p>
      </dgm:t>
    </dgm:pt>
    <dgm:pt modelId="{F7C2072C-4DEB-454C-8D3D-873FCAF02F46}" type="sibTrans" cxnId="{2B636963-64AA-3443-911C-36394F1576FD}">
      <dgm:prSet/>
      <dgm:spPr/>
      <dgm:t>
        <a:bodyPr/>
        <a:lstStyle/>
        <a:p>
          <a:endParaRPr lang="en-US"/>
        </a:p>
      </dgm:t>
    </dgm:pt>
    <dgm:pt modelId="{A3EB6674-F9CD-7246-8DD1-7F58E46D8BBE}">
      <dgm:prSet/>
      <dgm:spPr/>
      <dgm:t>
        <a:bodyPr/>
        <a:lstStyle/>
        <a:p>
          <a:pPr rtl="0"/>
          <a:r>
            <a:rPr lang="en-US" b="1" dirty="0" smtClean="0">
              <a:solidFill>
                <a:srgbClr val="BAD80A"/>
              </a:solidFill>
            </a:rPr>
            <a:t>Predict</a:t>
          </a:r>
          <a:r>
            <a:rPr lang="en-US" dirty="0" smtClean="0">
              <a:solidFill>
                <a:srgbClr val="000000"/>
              </a:solidFill>
            </a:rPr>
            <a:t> </a:t>
          </a:r>
          <a:r>
            <a:rPr lang="en-US" dirty="0" smtClean="0">
              <a:latin typeface="+mj-lt"/>
            </a:rPr>
            <a:t>new data based on recorded data</a:t>
          </a:r>
          <a:endParaRPr lang="en-US" dirty="0">
            <a:latin typeface="+mj-lt"/>
          </a:endParaRPr>
        </a:p>
      </dgm:t>
    </dgm:pt>
    <dgm:pt modelId="{C87070D9-3F6F-FD4E-A437-B158AADC4FF6}" type="parTrans" cxnId="{23266535-5653-3346-9A55-5532A4096BEE}">
      <dgm:prSet/>
      <dgm:spPr/>
      <dgm:t>
        <a:bodyPr/>
        <a:lstStyle/>
        <a:p>
          <a:endParaRPr lang="en-US"/>
        </a:p>
      </dgm:t>
    </dgm:pt>
    <dgm:pt modelId="{58F2C2D1-0FB1-1044-B6B5-B80D1E168BEC}" type="sibTrans" cxnId="{23266535-5653-3346-9A55-5532A4096BEE}">
      <dgm:prSet/>
      <dgm:spPr/>
      <dgm:t>
        <a:bodyPr/>
        <a:lstStyle/>
        <a:p>
          <a:endParaRPr lang="en-US"/>
        </a:p>
      </dgm:t>
    </dgm:pt>
    <dgm:pt modelId="{1E1108FD-DDA7-6F4C-916E-5BE04705F61B}">
      <dgm:prSet/>
      <dgm:spPr/>
      <dgm:t>
        <a:bodyPr/>
        <a:lstStyle/>
        <a:p>
          <a:pPr rtl="0"/>
          <a:r>
            <a:rPr lang="en-US" b="1" dirty="0" smtClean="0">
              <a:solidFill>
                <a:srgbClr val="BAD80A"/>
              </a:solidFill>
            </a:rPr>
            <a:t>Optimize</a:t>
          </a:r>
          <a:r>
            <a:rPr lang="en-US" dirty="0" smtClean="0">
              <a:solidFill>
                <a:schemeClr val="tx1"/>
              </a:solidFill>
            </a:rPr>
            <a:t> </a:t>
          </a:r>
          <a:r>
            <a:rPr lang="en-US" dirty="0" smtClean="0">
              <a:latin typeface="+mj-lt"/>
            </a:rPr>
            <a:t>an action given a utility function</a:t>
          </a:r>
          <a:endParaRPr lang="en-US" dirty="0">
            <a:latin typeface="+mj-lt"/>
          </a:endParaRPr>
        </a:p>
      </dgm:t>
    </dgm:pt>
    <dgm:pt modelId="{4699A0F3-61CC-A947-8358-67FC81264DD2}" type="parTrans" cxnId="{BA371C55-4EE8-4243-9334-98975146FE65}">
      <dgm:prSet/>
      <dgm:spPr/>
      <dgm:t>
        <a:bodyPr/>
        <a:lstStyle/>
        <a:p>
          <a:endParaRPr lang="en-US"/>
        </a:p>
      </dgm:t>
    </dgm:pt>
    <dgm:pt modelId="{D00D3F0B-79AD-6345-B2B8-ABA851C396F4}" type="sibTrans" cxnId="{BA371C55-4EE8-4243-9334-98975146FE65}">
      <dgm:prSet/>
      <dgm:spPr/>
      <dgm:t>
        <a:bodyPr/>
        <a:lstStyle/>
        <a:p>
          <a:endParaRPr lang="en-US"/>
        </a:p>
      </dgm:t>
    </dgm:pt>
    <dgm:pt modelId="{2F25BD91-06C0-6F41-B24B-D2BDC80C5D2D}">
      <dgm:prSet/>
      <dgm:spPr/>
      <dgm:t>
        <a:bodyPr/>
        <a:lstStyle/>
        <a:p>
          <a:pPr rtl="0"/>
          <a:r>
            <a:rPr lang="en-US" b="1" dirty="0" smtClean="0">
              <a:solidFill>
                <a:srgbClr val="BAD80A"/>
              </a:solidFill>
            </a:rPr>
            <a:t>Extract</a:t>
          </a:r>
          <a:r>
            <a:rPr lang="en-US" dirty="0" smtClean="0"/>
            <a:t> </a:t>
          </a:r>
          <a:r>
            <a:rPr lang="en-US" dirty="0" smtClean="0">
              <a:latin typeface="+mj-lt"/>
            </a:rPr>
            <a:t>hidden structure from the data</a:t>
          </a:r>
          <a:endParaRPr lang="en-US" dirty="0">
            <a:latin typeface="+mj-lt"/>
          </a:endParaRPr>
        </a:p>
      </dgm:t>
    </dgm:pt>
    <dgm:pt modelId="{DFC96644-33DD-2D42-9D86-2C84DFAAF19F}" type="parTrans" cxnId="{33C52DC2-A71F-B74A-839A-26384C215547}">
      <dgm:prSet/>
      <dgm:spPr/>
      <dgm:t>
        <a:bodyPr/>
        <a:lstStyle/>
        <a:p>
          <a:endParaRPr lang="en-US"/>
        </a:p>
      </dgm:t>
    </dgm:pt>
    <dgm:pt modelId="{377B85CC-A5D4-B445-AD8A-6ABF30CB1FFC}" type="sibTrans" cxnId="{33C52DC2-A71F-B74A-839A-26384C215547}">
      <dgm:prSet/>
      <dgm:spPr/>
      <dgm:t>
        <a:bodyPr/>
        <a:lstStyle/>
        <a:p>
          <a:endParaRPr lang="en-US"/>
        </a:p>
      </dgm:t>
    </dgm:pt>
    <dgm:pt modelId="{8F66A15E-B234-5246-9679-8EC643BE0FD0}">
      <dgm:prSet/>
      <dgm:spPr/>
      <dgm:t>
        <a:bodyPr/>
        <a:lstStyle/>
        <a:p>
          <a:pPr rtl="0"/>
          <a:r>
            <a:rPr lang="en-US" b="1" dirty="0" smtClean="0">
              <a:solidFill>
                <a:srgbClr val="BAD80A"/>
              </a:solidFill>
            </a:rPr>
            <a:t>Summarize</a:t>
          </a:r>
          <a:r>
            <a:rPr lang="en-US" dirty="0" smtClean="0">
              <a:solidFill>
                <a:srgbClr val="BAD80A"/>
              </a:solidFill>
            </a:rPr>
            <a:t> </a:t>
          </a:r>
          <a:r>
            <a:rPr lang="en-US" dirty="0" smtClean="0">
              <a:latin typeface="+mj-lt"/>
            </a:rPr>
            <a:t>data into concise descriptions</a:t>
          </a:r>
          <a:endParaRPr lang="en-US" dirty="0">
            <a:latin typeface="+mj-lt"/>
          </a:endParaRPr>
        </a:p>
      </dgm:t>
    </dgm:pt>
    <dgm:pt modelId="{67ED782E-7092-1049-8888-89423D62DD57}" type="parTrans" cxnId="{B12B5D48-D006-2C46-9522-70001B22BCA5}">
      <dgm:prSet/>
      <dgm:spPr/>
      <dgm:t>
        <a:bodyPr/>
        <a:lstStyle/>
        <a:p>
          <a:endParaRPr lang="en-US"/>
        </a:p>
      </dgm:t>
    </dgm:pt>
    <dgm:pt modelId="{34B67838-7482-E74D-A124-76EE3713699D}" type="sibTrans" cxnId="{B12B5D48-D006-2C46-9522-70001B22BCA5}">
      <dgm:prSet/>
      <dgm:spPr/>
      <dgm:t>
        <a:bodyPr/>
        <a:lstStyle/>
        <a:p>
          <a:endParaRPr lang="en-US"/>
        </a:p>
      </dgm:t>
    </dgm:pt>
    <dgm:pt modelId="{368641FE-ECA3-4249-AE1D-A61FE01E2E94}" type="pres">
      <dgm:prSet presAssocID="{E2A21146-873B-1148-BE85-4AEFAC746493}" presName="Name0" presStyleCnt="0">
        <dgm:presLayoutVars>
          <dgm:chPref val="1"/>
          <dgm:dir/>
          <dgm:animOne val="branch"/>
          <dgm:animLvl val="lvl"/>
          <dgm:resizeHandles/>
        </dgm:presLayoutVars>
      </dgm:prSet>
      <dgm:spPr/>
      <dgm:t>
        <a:bodyPr/>
        <a:lstStyle/>
        <a:p>
          <a:endParaRPr lang="en-US"/>
        </a:p>
      </dgm:t>
    </dgm:pt>
    <dgm:pt modelId="{A810BC52-886B-2C49-A1A4-A08C9FCE326F}" type="pres">
      <dgm:prSet presAssocID="{6E173282-FDA4-224A-BEB4-621563D95D6D}" presName="vertOne" presStyleCnt="0"/>
      <dgm:spPr/>
    </dgm:pt>
    <dgm:pt modelId="{4A5131A2-A32A-9344-AF5A-24F2877B8DC0}" type="pres">
      <dgm:prSet presAssocID="{6E173282-FDA4-224A-BEB4-621563D95D6D}" presName="txOne" presStyleLbl="node0" presStyleIdx="0" presStyleCnt="1">
        <dgm:presLayoutVars>
          <dgm:chPref val="3"/>
        </dgm:presLayoutVars>
      </dgm:prSet>
      <dgm:spPr/>
      <dgm:t>
        <a:bodyPr/>
        <a:lstStyle/>
        <a:p>
          <a:endParaRPr lang="en-US"/>
        </a:p>
      </dgm:t>
    </dgm:pt>
    <dgm:pt modelId="{2EC7561B-9D39-1D4D-87C4-8C708FECB271}" type="pres">
      <dgm:prSet presAssocID="{6E173282-FDA4-224A-BEB4-621563D95D6D}" presName="parTransOne" presStyleCnt="0"/>
      <dgm:spPr/>
    </dgm:pt>
    <dgm:pt modelId="{4DDF96C3-43B9-C840-9DB2-D44C2A7159A0}" type="pres">
      <dgm:prSet presAssocID="{6E173282-FDA4-224A-BEB4-621563D95D6D}" presName="horzOne" presStyleCnt="0"/>
      <dgm:spPr/>
    </dgm:pt>
    <dgm:pt modelId="{674D4BD6-84BE-3A40-A258-C91F5D7C9D56}" type="pres">
      <dgm:prSet presAssocID="{E0537642-8607-3741-94F7-790E2AC3ED95}" presName="vertTwo" presStyleCnt="0"/>
      <dgm:spPr/>
    </dgm:pt>
    <dgm:pt modelId="{85E5C89E-F838-D548-AF11-257998A96E10}" type="pres">
      <dgm:prSet presAssocID="{E0537642-8607-3741-94F7-790E2AC3ED95}" presName="txTwo" presStyleLbl="node2" presStyleIdx="0" presStyleCnt="5">
        <dgm:presLayoutVars>
          <dgm:chPref val="3"/>
        </dgm:presLayoutVars>
      </dgm:prSet>
      <dgm:spPr/>
      <dgm:t>
        <a:bodyPr/>
        <a:lstStyle/>
        <a:p>
          <a:endParaRPr lang="en-US"/>
        </a:p>
      </dgm:t>
    </dgm:pt>
    <dgm:pt modelId="{0C3AA5B0-8C2B-4344-B37E-77A9194AC33E}" type="pres">
      <dgm:prSet presAssocID="{E0537642-8607-3741-94F7-790E2AC3ED95}" presName="horzTwo" presStyleCnt="0"/>
      <dgm:spPr/>
    </dgm:pt>
    <dgm:pt modelId="{620E5419-787E-7848-8F67-DB9CEA599D33}" type="pres">
      <dgm:prSet presAssocID="{F7C2072C-4DEB-454C-8D3D-873FCAF02F46}" presName="sibSpaceTwo" presStyleCnt="0"/>
      <dgm:spPr/>
    </dgm:pt>
    <dgm:pt modelId="{565882DE-5DC9-D14B-B1DE-E013D9A93B25}" type="pres">
      <dgm:prSet presAssocID="{A3EB6674-F9CD-7246-8DD1-7F58E46D8BBE}" presName="vertTwo" presStyleCnt="0"/>
      <dgm:spPr/>
    </dgm:pt>
    <dgm:pt modelId="{8DA4C13A-8CCD-5240-B9C9-199A83969C33}" type="pres">
      <dgm:prSet presAssocID="{A3EB6674-F9CD-7246-8DD1-7F58E46D8BBE}" presName="txTwo" presStyleLbl="node2" presStyleIdx="1" presStyleCnt="5">
        <dgm:presLayoutVars>
          <dgm:chPref val="3"/>
        </dgm:presLayoutVars>
      </dgm:prSet>
      <dgm:spPr/>
      <dgm:t>
        <a:bodyPr/>
        <a:lstStyle/>
        <a:p>
          <a:endParaRPr lang="en-US"/>
        </a:p>
      </dgm:t>
    </dgm:pt>
    <dgm:pt modelId="{B6C72E5E-1BFE-8649-918F-0966E48D9557}" type="pres">
      <dgm:prSet presAssocID="{A3EB6674-F9CD-7246-8DD1-7F58E46D8BBE}" presName="horzTwo" presStyleCnt="0"/>
      <dgm:spPr/>
    </dgm:pt>
    <dgm:pt modelId="{F4D9CF02-5456-6A4F-B34B-9144C9D5D555}" type="pres">
      <dgm:prSet presAssocID="{58F2C2D1-0FB1-1044-B6B5-B80D1E168BEC}" presName="sibSpaceTwo" presStyleCnt="0"/>
      <dgm:spPr/>
    </dgm:pt>
    <dgm:pt modelId="{1CACDC4D-4EDF-7041-9BCC-8EEB5AF3DD34}" type="pres">
      <dgm:prSet presAssocID="{1E1108FD-DDA7-6F4C-916E-5BE04705F61B}" presName="vertTwo" presStyleCnt="0"/>
      <dgm:spPr/>
    </dgm:pt>
    <dgm:pt modelId="{B8255CCA-1F1C-6146-BF77-48A2DA108DA6}" type="pres">
      <dgm:prSet presAssocID="{1E1108FD-DDA7-6F4C-916E-5BE04705F61B}" presName="txTwo" presStyleLbl="node2" presStyleIdx="2" presStyleCnt="5">
        <dgm:presLayoutVars>
          <dgm:chPref val="3"/>
        </dgm:presLayoutVars>
      </dgm:prSet>
      <dgm:spPr/>
      <dgm:t>
        <a:bodyPr/>
        <a:lstStyle/>
        <a:p>
          <a:endParaRPr lang="en-US"/>
        </a:p>
      </dgm:t>
    </dgm:pt>
    <dgm:pt modelId="{18BBADAA-4BC6-9C49-9400-9CF8B01FBD8E}" type="pres">
      <dgm:prSet presAssocID="{1E1108FD-DDA7-6F4C-916E-5BE04705F61B}" presName="horzTwo" presStyleCnt="0"/>
      <dgm:spPr/>
    </dgm:pt>
    <dgm:pt modelId="{592F6910-4D7B-C54B-81E1-36EE8700BCC8}" type="pres">
      <dgm:prSet presAssocID="{D00D3F0B-79AD-6345-B2B8-ABA851C396F4}" presName="sibSpaceTwo" presStyleCnt="0"/>
      <dgm:spPr/>
    </dgm:pt>
    <dgm:pt modelId="{F7F920C7-9333-9A40-B000-B5577822BCCD}" type="pres">
      <dgm:prSet presAssocID="{2F25BD91-06C0-6F41-B24B-D2BDC80C5D2D}" presName="vertTwo" presStyleCnt="0"/>
      <dgm:spPr/>
    </dgm:pt>
    <dgm:pt modelId="{E24D6028-5D97-8C4A-9058-0748E136B783}" type="pres">
      <dgm:prSet presAssocID="{2F25BD91-06C0-6F41-B24B-D2BDC80C5D2D}" presName="txTwo" presStyleLbl="node2" presStyleIdx="3" presStyleCnt="5">
        <dgm:presLayoutVars>
          <dgm:chPref val="3"/>
        </dgm:presLayoutVars>
      </dgm:prSet>
      <dgm:spPr/>
      <dgm:t>
        <a:bodyPr/>
        <a:lstStyle/>
        <a:p>
          <a:endParaRPr lang="en-US"/>
        </a:p>
      </dgm:t>
    </dgm:pt>
    <dgm:pt modelId="{F7283466-0E0E-A943-8BE6-130082D74597}" type="pres">
      <dgm:prSet presAssocID="{2F25BD91-06C0-6F41-B24B-D2BDC80C5D2D}" presName="horzTwo" presStyleCnt="0"/>
      <dgm:spPr/>
    </dgm:pt>
    <dgm:pt modelId="{0493893F-2F96-3041-B7CD-4FFE8D7AEE8A}" type="pres">
      <dgm:prSet presAssocID="{377B85CC-A5D4-B445-AD8A-6ABF30CB1FFC}" presName="sibSpaceTwo" presStyleCnt="0"/>
      <dgm:spPr/>
    </dgm:pt>
    <dgm:pt modelId="{C45BC23B-CCBD-4040-A193-D2FC57A7B3A1}" type="pres">
      <dgm:prSet presAssocID="{8F66A15E-B234-5246-9679-8EC643BE0FD0}" presName="vertTwo" presStyleCnt="0"/>
      <dgm:spPr/>
    </dgm:pt>
    <dgm:pt modelId="{733B4949-55FF-224B-A16A-3FD4B0FFF1AC}" type="pres">
      <dgm:prSet presAssocID="{8F66A15E-B234-5246-9679-8EC643BE0FD0}" presName="txTwo" presStyleLbl="node2" presStyleIdx="4" presStyleCnt="5">
        <dgm:presLayoutVars>
          <dgm:chPref val="3"/>
        </dgm:presLayoutVars>
      </dgm:prSet>
      <dgm:spPr/>
      <dgm:t>
        <a:bodyPr/>
        <a:lstStyle/>
        <a:p>
          <a:endParaRPr lang="en-US"/>
        </a:p>
      </dgm:t>
    </dgm:pt>
    <dgm:pt modelId="{299BA80E-1456-094D-B1DB-AB58EE13EDF6}" type="pres">
      <dgm:prSet presAssocID="{8F66A15E-B234-5246-9679-8EC643BE0FD0}" presName="horzTwo" presStyleCnt="0"/>
      <dgm:spPr/>
    </dgm:pt>
  </dgm:ptLst>
  <dgm:cxnLst>
    <dgm:cxn modelId="{CF1A8B72-7CD3-4058-B70A-DF7B49C2B328}" type="presOf" srcId="{1E1108FD-DDA7-6F4C-916E-5BE04705F61B}" destId="{B8255CCA-1F1C-6146-BF77-48A2DA108DA6}" srcOrd="0" destOrd="0" presId="urn:microsoft.com/office/officeart/2005/8/layout/hierarchy4"/>
    <dgm:cxn modelId="{94592300-2921-4DDF-9DF6-192B7D59A4DC}" type="presOf" srcId="{E0537642-8607-3741-94F7-790E2AC3ED95}" destId="{85E5C89E-F838-D548-AF11-257998A96E10}" srcOrd="0" destOrd="0" presId="urn:microsoft.com/office/officeart/2005/8/layout/hierarchy4"/>
    <dgm:cxn modelId="{BA371C55-4EE8-4243-9334-98975146FE65}" srcId="{6E173282-FDA4-224A-BEB4-621563D95D6D}" destId="{1E1108FD-DDA7-6F4C-916E-5BE04705F61B}" srcOrd="2" destOrd="0" parTransId="{4699A0F3-61CC-A947-8358-67FC81264DD2}" sibTransId="{D00D3F0B-79AD-6345-B2B8-ABA851C396F4}"/>
    <dgm:cxn modelId="{33C52DC2-A71F-B74A-839A-26384C215547}" srcId="{6E173282-FDA4-224A-BEB4-621563D95D6D}" destId="{2F25BD91-06C0-6F41-B24B-D2BDC80C5D2D}" srcOrd="3" destOrd="0" parTransId="{DFC96644-33DD-2D42-9D86-2C84DFAAF19F}" sibTransId="{377B85CC-A5D4-B445-AD8A-6ABF30CB1FFC}"/>
    <dgm:cxn modelId="{64583D9D-7FC8-415C-80BF-4E1D94535A8D}" type="presOf" srcId="{2F25BD91-06C0-6F41-B24B-D2BDC80C5D2D}" destId="{E24D6028-5D97-8C4A-9058-0748E136B783}" srcOrd="0" destOrd="0" presId="urn:microsoft.com/office/officeart/2005/8/layout/hierarchy4"/>
    <dgm:cxn modelId="{B12B5D48-D006-2C46-9522-70001B22BCA5}" srcId="{6E173282-FDA4-224A-BEB4-621563D95D6D}" destId="{8F66A15E-B234-5246-9679-8EC643BE0FD0}" srcOrd="4" destOrd="0" parTransId="{67ED782E-7092-1049-8888-89423D62DD57}" sibTransId="{34B67838-7482-E74D-A124-76EE3713699D}"/>
    <dgm:cxn modelId="{3E91DFA8-C83C-4083-841E-B2D08AEB11EB}" type="presOf" srcId="{A3EB6674-F9CD-7246-8DD1-7F58E46D8BBE}" destId="{8DA4C13A-8CCD-5240-B9C9-199A83969C33}" srcOrd="0" destOrd="0" presId="urn:microsoft.com/office/officeart/2005/8/layout/hierarchy4"/>
    <dgm:cxn modelId="{23266535-5653-3346-9A55-5532A4096BEE}" srcId="{6E173282-FDA4-224A-BEB4-621563D95D6D}" destId="{A3EB6674-F9CD-7246-8DD1-7F58E46D8BBE}" srcOrd="1" destOrd="0" parTransId="{C87070D9-3F6F-FD4E-A437-B158AADC4FF6}" sibTransId="{58F2C2D1-0FB1-1044-B6B5-B80D1E168BEC}"/>
    <dgm:cxn modelId="{A2A7F2EC-0F9C-6643-AF74-8E3E0BC372EE}" srcId="{E2A21146-873B-1148-BE85-4AEFAC746493}" destId="{6E173282-FDA4-224A-BEB4-621563D95D6D}" srcOrd="0" destOrd="0" parTransId="{42353FD4-7FC7-D149-848B-ECE529E671ED}" sibTransId="{06469FE6-2266-794F-87A8-31AB9DE370A6}"/>
    <dgm:cxn modelId="{5939C7B2-EB0D-4BB5-8979-EBA9C304697D}" type="presOf" srcId="{8F66A15E-B234-5246-9679-8EC643BE0FD0}" destId="{733B4949-55FF-224B-A16A-3FD4B0FFF1AC}" srcOrd="0" destOrd="0" presId="urn:microsoft.com/office/officeart/2005/8/layout/hierarchy4"/>
    <dgm:cxn modelId="{2B636963-64AA-3443-911C-36394F1576FD}" srcId="{6E173282-FDA4-224A-BEB4-621563D95D6D}" destId="{E0537642-8607-3741-94F7-790E2AC3ED95}" srcOrd="0" destOrd="0" parTransId="{2AF26D8F-9F53-A34E-A868-E2EEAFE0DF65}" sibTransId="{F7C2072C-4DEB-454C-8D3D-873FCAF02F46}"/>
    <dgm:cxn modelId="{261FFDF9-BB9C-4337-BB43-8B03A9BFFCFE}" type="presOf" srcId="{E2A21146-873B-1148-BE85-4AEFAC746493}" destId="{368641FE-ECA3-4249-AE1D-A61FE01E2E94}" srcOrd="0" destOrd="0" presId="urn:microsoft.com/office/officeart/2005/8/layout/hierarchy4"/>
    <dgm:cxn modelId="{0EAD6B14-3E78-4D27-8412-2DF0CD4A40BD}" type="presOf" srcId="{6E173282-FDA4-224A-BEB4-621563D95D6D}" destId="{4A5131A2-A32A-9344-AF5A-24F2877B8DC0}" srcOrd="0" destOrd="0" presId="urn:microsoft.com/office/officeart/2005/8/layout/hierarchy4"/>
    <dgm:cxn modelId="{AEC234F8-5808-4B63-A8D1-A4846257B547}" type="presParOf" srcId="{368641FE-ECA3-4249-AE1D-A61FE01E2E94}" destId="{A810BC52-886B-2C49-A1A4-A08C9FCE326F}" srcOrd="0" destOrd="0" presId="urn:microsoft.com/office/officeart/2005/8/layout/hierarchy4"/>
    <dgm:cxn modelId="{A09569B2-0ABF-44EC-9762-9004416D0300}" type="presParOf" srcId="{A810BC52-886B-2C49-A1A4-A08C9FCE326F}" destId="{4A5131A2-A32A-9344-AF5A-24F2877B8DC0}" srcOrd="0" destOrd="0" presId="urn:microsoft.com/office/officeart/2005/8/layout/hierarchy4"/>
    <dgm:cxn modelId="{E2405C59-4717-48D9-A665-C15C0C7BFD57}" type="presParOf" srcId="{A810BC52-886B-2C49-A1A4-A08C9FCE326F}" destId="{2EC7561B-9D39-1D4D-87C4-8C708FECB271}" srcOrd="1" destOrd="0" presId="urn:microsoft.com/office/officeart/2005/8/layout/hierarchy4"/>
    <dgm:cxn modelId="{8C1F4B86-CB48-47EE-A24D-51E34A13438B}" type="presParOf" srcId="{A810BC52-886B-2C49-A1A4-A08C9FCE326F}" destId="{4DDF96C3-43B9-C840-9DB2-D44C2A7159A0}" srcOrd="2" destOrd="0" presId="urn:microsoft.com/office/officeart/2005/8/layout/hierarchy4"/>
    <dgm:cxn modelId="{74E5A562-DE01-440B-8BBB-E0AF31D21107}" type="presParOf" srcId="{4DDF96C3-43B9-C840-9DB2-D44C2A7159A0}" destId="{674D4BD6-84BE-3A40-A258-C91F5D7C9D56}" srcOrd="0" destOrd="0" presId="urn:microsoft.com/office/officeart/2005/8/layout/hierarchy4"/>
    <dgm:cxn modelId="{91DB831E-9EC4-46F0-8B79-811A63557504}" type="presParOf" srcId="{674D4BD6-84BE-3A40-A258-C91F5D7C9D56}" destId="{85E5C89E-F838-D548-AF11-257998A96E10}" srcOrd="0" destOrd="0" presId="urn:microsoft.com/office/officeart/2005/8/layout/hierarchy4"/>
    <dgm:cxn modelId="{B5A420F6-6ADA-4943-8A31-01D7BFE7154F}" type="presParOf" srcId="{674D4BD6-84BE-3A40-A258-C91F5D7C9D56}" destId="{0C3AA5B0-8C2B-4344-B37E-77A9194AC33E}" srcOrd="1" destOrd="0" presId="urn:microsoft.com/office/officeart/2005/8/layout/hierarchy4"/>
    <dgm:cxn modelId="{3E651BC7-7BB3-4DFC-AA30-BA0CAD3DA363}" type="presParOf" srcId="{4DDF96C3-43B9-C840-9DB2-D44C2A7159A0}" destId="{620E5419-787E-7848-8F67-DB9CEA599D33}" srcOrd="1" destOrd="0" presId="urn:microsoft.com/office/officeart/2005/8/layout/hierarchy4"/>
    <dgm:cxn modelId="{22F96A05-FD49-41A9-9D59-848C5CA0A506}" type="presParOf" srcId="{4DDF96C3-43B9-C840-9DB2-D44C2A7159A0}" destId="{565882DE-5DC9-D14B-B1DE-E013D9A93B25}" srcOrd="2" destOrd="0" presId="urn:microsoft.com/office/officeart/2005/8/layout/hierarchy4"/>
    <dgm:cxn modelId="{017B9500-7943-4FA9-BC82-749973AEBC7A}" type="presParOf" srcId="{565882DE-5DC9-D14B-B1DE-E013D9A93B25}" destId="{8DA4C13A-8CCD-5240-B9C9-199A83969C33}" srcOrd="0" destOrd="0" presId="urn:microsoft.com/office/officeart/2005/8/layout/hierarchy4"/>
    <dgm:cxn modelId="{965A1EA5-0E4B-4976-A438-579936EA76EC}" type="presParOf" srcId="{565882DE-5DC9-D14B-B1DE-E013D9A93B25}" destId="{B6C72E5E-1BFE-8649-918F-0966E48D9557}" srcOrd="1" destOrd="0" presId="urn:microsoft.com/office/officeart/2005/8/layout/hierarchy4"/>
    <dgm:cxn modelId="{DCC5D249-C569-4A9E-9179-6AB47330F28F}" type="presParOf" srcId="{4DDF96C3-43B9-C840-9DB2-D44C2A7159A0}" destId="{F4D9CF02-5456-6A4F-B34B-9144C9D5D555}" srcOrd="3" destOrd="0" presId="urn:microsoft.com/office/officeart/2005/8/layout/hierarchy4"/>
    <dgm:cxn modelId="{44BCEF48-E509-48E4-9F72-7D5A7663C825}" type="presParOf" srcId="{4DDF96C3-43B9-C840-9DB2-D44C2A7159A0}" destId="{1CACDC4D-4EDF-7041-9BCC-8EEB5AF3DD34}" srcOrd="4" destOrd="0" presId="urn:microsoft.com/office/officeart/2005/8/layout/hierarchy4"/>
    <dgm:cxn modelId="{AA0F081A-F269-4D06-B9FC-B1FE8C669C42}" type="presParOf" srcId="{1CACDC4D-4EDF-7041-9BCC-8EEB5AF3DD34}" destId="{B8255CCA-1F1C-6146-BF77-48A2DA108DA6}" srcOrd="0" destOrd="0" presId="urn:microsoft.com/office/officeart/2005/8/layout/hierarchy4"/>
    <dgm:cxn modelId="{CADCCC02-4C66-44C0-BB5F-4189BFDD19FA}" type="presParOf" srcId="{1CACDC4D-4EDF-7041-9BCC-8EEB5AF3DD34}" destId="{18BBADAA-4BC6-9C49-9400-9CF8B01FBD8E}" srcOrd="1" destOrd="0" presId="urn:microsoft.com/office/officeart/2005/8/layout/hierarchy4"/>
    <dgm:cxn modelId="{977A58F7-FD50-4F37-927C-CCC0A4AD64E0}" type="presParOf" srcId="{4DDF96C3-43B9-C840-9DB2-D44C2A7159A0}" destId="{592F6910-4D7B-C54B-81E1-36EE8700BCC8}" srcOrd="5" destOrd="0" presId="urn:microsoft.com/office/officeart/2005/8/layout/hierarchy4"/>
    <dgm:cxn modelId="{BDEB3BDA-65BD-40B1-9A1F-BF9ADC0D31EE}" type="presParOf" srcId="{4DDF96C3-43B9-C840-9DB2-D44C2A7159A0}" destId="{F7F920C7-9333-9A40-B000-B5577822BCCD}" srcOrd="6" destOrd="0" presId="urn:microsoft.com/office/officeart/2005/8/layout/hierarchy4"/>
    <dgm:cxn modelId="{CCB05259-9EA0-4392-A66E-2EBB9AF69876}" type="presParOf" srcId="{F7F920C7-9333-9A40-B000-B5577822BCCD}" destId="{E24D6028-5D97-8C4A-9058-0748E136B783}" srcOrd="0" destOrd="0" presId="urn:microsoft.com/office/officeart/2005/8/layout/hierarchy4"/>
    <dgm:cxn modelId="{E03ABC99-DCE5-4B74-96FD-44F6E308D30E}" type="presParOf" srcId="{F7F920C7-9333-9A40-B000-B5577822BCCD}" destId="{F7283466-0E0E-A943-8BE6-130082D74597}" srcOrd="1" destOrd="0" presId="urn:microsoft.com/office/officeart/2005/8/layout/hierarchy4"/>
    <dgm:cxn modelId="{A7E1FE1E-5C93-4336-92EB-2C32ABE95406}" type="presParOf" srcId="{4DDF96C3-43B9-C840-9DB2-D44C2A7159A0}" destId="{0493893F-2F96-3041-B7CD-4FFE8D7AEE8A}" srcOrd="7" destOrd="0" presId="urn:microsoft.com/office/officeart/2005/8/layout/hierarchy4"/>
    <dgm:cxn modelId="{8C7B511F-F139-454A-ACE2-B60A54B60DA4}" type="presParOf" srcId="{4DDF96C3-43B9-C840-9DB2-D44C2A7159A0}" destId="{C45BC23B-CCBD-4040-A193-D2FC57A7B3A1}" srcOrd="8" destOrd="0" presId="urn:microsoft.com/office/officeart/2005/8/layout/hierarchy4"/>
    <dgm:cxn modelId="{E593C3D5-3EC3-40D6-B4F3-5B40AE9AC1C1}" type="presParOf" srcId="{C45BC23B-CCBD-4040-A193-D2FC57A7B3A1}" destId="{733B4949-55FF-224B-A16A-3FD4B0FFF1AC}" srcOrd="0" destOrd="0" presId="urn:microsoft.com/office/officeart/2005/8/layout/hierarchy4"/>
    <dgm:cxn modelId="{0BA5F048-12D2-4FF8-B41D-D634A71FE1E9}" type="presParOf" srcId="{C45BC23B-CCBD-4040-A193-D2FC57A7B3A1}" destId="{299BA80E-1456-094D-B1DB-AB58EE13EDF6}"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A21146-873B-1148-BE85-4AEFAC746493}" type="doc">
      <dgm:prSet loTypeId="urn:microsoft.com/office/officeart/2005/8/layout/hierarchy4" loCatId="" qsTypeId="urn:microsoft.com/office/officeart/2005/8/quickstyle/simple5" qsCatId="simple" csTypeId="urn:microsoft.com/office/officeart/2005/8/colors/colorful1" csCatId="colorful" phldr="1"/>
      <dgm:spPr/>
      <dgm:t>
        <a:bodyPr/>
        <a:lstStyle/>
        <a:p>
          <a:endParaRPr lang="en-US"/>
        </a:p>
      </dgm:t>
    </dgm:pt>
    <dgm:pt modelId="{6E173282-FDA4-224A-BEB4-621563D95D6D}">
      <dgm:prSet custT="1"/>
      <dgm:spPr/>
      <dgm:t>
        <a:bodyPr/>
        <a:lstStyle/>
        <a:p>
          <a:pPr rtl="0"/>
          <a:r>
            <a:rPr lang="en-US" sz="5400" dirty="0" smtClean="0">
              <a:latin typeface="+mj-lt"/>
            </a:rPr>
            <a:t>Methods and Systems that …</a:t>
          </a:r>
          <a:endParaRPr lang="en-US" sz="5400" dirty="0">
            <a:latin typeface="+mj-lt"/>
          </a:endParaRPr>
        </a:p>
      </dgm:t>
    </dgm:pt>
    <dgm:pt modelId="{42353FD4-7FC7-D149-848B-ECE529E671ED}" type="parTrans" cxnId="{A2A7F2EC-0F9C-6643-AF74-8E3E0BC372EE}">
      <dgm:prSet/>
      <dgm:spPr/>
      <dgm:t>
        <a:bodyPr/>
        <a:lstStyle/>
        <a:p>
          <a:endParaRPr lang="en-US"/>
        </a:p>
      </dgm:t>
    </dgm:pt>
    <dgm:pt modelId="{06469FE6-2266-794F-87A8-31AB9DE370A6}" type="sibTrans" cxnId="{A2A7F2EC-0F9C-6643-AF74-8E3E0BC372EE}">
      <dgm:prSet/>
      <dgm:spPr/>
      <dgm:t>
        <a:bodyPr/>
        <a:lstStyle/>
        <a:p>
          <a:endParaRPr lang="en-US"/>
        </a:p>
      </dgm:t>
    </dgm:pt>
    <dgm:pt modelId="{EB27DF45-B48F-2046-A4D9-E831B5D41164}">
      <dgm:prSet/>
      <dgm:spPr/>
      <dgm:t>
        <a:bodyPr/>
        <a:lstStyle/>
        <a:p>
          <a:pPr rtl="0"/>
          <a:r>
            <a:rPr lang="en-US" dirty="0" smtClean="0"/>
            <a:t>perform good </a:t>
          </a:r>
          <a:r>
            <a:rPr lang="en-US" b="1" dirty="0" smtClean="0">
              <a:solidFill>
                <a:schemeClr val="tx1"/>
              </a:solidFill>
            </a:rPr>
            <a:t>predictions without data modeling </a:t>
          </a:r>
          <a:r>
            <a:rPr lang="en-US" dirty="0" smtClean="0"/>
            <a:t>&amp; feature engineering</a:t>
          </a:r>
          <a:endParaRPr lang="en-US" dirty="0"/>
        </a:p>
      </dgm:t>
    </dgm:pt>
    <dgm:pt modelId="{F9902210-06E7-E743-B5D9-7471A9BC3DC7}" type="parTrans" cxnId="{707784E1-8036-8145-9E86-B1789D1C392C}">
      <dgm:prSet/>
      <dgm:spPr/>
      <dgm:t>
        <a:bodyPr/>
        <a:lstStyle/>
        <a:p>
          <a:endParaRPr lang="en-US"/>
        </a:p>
      </dgm:t>
    </dgm:pt>
    <dgm:pt modelId="{37182BE7-4D7A-CF4E-A2AB-97CBE83BF193}" type="sibTrans" cxnId="{707784E1-8036-8145-9E86-B1789D1C392C}">
      <dgm:prSet/>
      <dgm:spPr/>
      <dgm:t>
        <a:bodyPr/>
        <a:lstStyle/>
        <a:p>
          <a:endParaRPr lang="en-US"/>
        </a:p>
      </dgm:t>
    </dgm:pt>
    <dgm:pt modelId="{0468A904-BC84-2347-BAC2-7D4054A1E930}">
      <dgm:prSet/>
      <dgm:spPr/>
      <dgm:t>
        <a:bodyPr/>
        <a:lstStyle/>
        <a:p>
          <a:pPr rtl="0"/>
          <a:r>
            <a:rPr lang="en-US" b="1" dirty="0" smtClean="0">
              <a:solidFill>
                <a:schemeClr val="tx1"/>
              </a:solidFill>
            </a:rPr>
            <a:t>Silver-bullet for all data-driven tasks</a:t>
          </a:r>
          <a:r>
            <a:rPr lang="en-US" dirty="0" smtClean="0">
              <a:solidFill>
                <a:schemeClr val="tx1"/>
              </a:solidFill>
            </a:rPr>
            <a:t> </a:t>
          </a:r>
          <a:r>
            <a:rPr lang="en-US" dirty="0" smtClean="0"/>
            <a:t>– it’s a powerful data tool!</a:t>
          </a:r>
          <a:endParaRPr lang="en-US" dirty="0"/>
        </a:p>
      </dgm:t>
    </dgm:pt>
    <dgm:pt modelId="{74D1B496-7C85-BB41-8F17-E6AC4B5A455D}" type="parTrans" cxnId="{9A5C40D5-3C7C-3F41-BC26-9AC335D9D753}">
      <dgm:prSet/>
      <dgm:spPr/>
      <dgm:t>
        <a:bodyPr/>
        <a:lstStyle/>
        <a:p>
          <a:endParaRPr lang="en-US"/>
        </a:p>
      </dgm:t>
    </dgm:pt>
    <dgm:pt modelId="{5BDC2494-F7A5-F641-A045-1A990F2AA2CD}" type="sibTrans" cxnId="{9A5C40D5-3C7C-3F41-BC26-9AC335D9D753}">
      <dgm:prSet/>
      <dgm:spPr/>
      <dgm:t>
        <a:bodyPr/>
        <a:lstStyle/>
        <a:p>
          <a:endParaRPr lang="en-US"/>
        </a:p>
      </dgm:t>
    </dgm:pt>
    <dgm:pt modelId="{8C0A4FCB-372F-0348-8E60-42C7C197F3CD}">
      <dgm:prSet/>
      <dgm:spPr/>
      <dgm:t>
        <a:bodyPr/>
        <a:lstStyle/>
        <a:p>
          <a:pPr rtl="0"/>
          <a:r>
            <a:rPr lang="en-US" dirty="0" smtClean="0"/>
            <a:t>are a </a:t>
          </a:r>
          <a:r>
            <a:rPr lang="en-US" b="1" dirty="0" smtClean="0">
              <a:solidFill>
                <a:schemeClr val="tx1"/>
              </a:solidFill>
            </a:rPr>
            <a:t>replacement for business rules </a:t>
          </a:r>
          <a:r>
            <a:rPr lang="en-US" dirty="0" smtClean="0"/>
            <a:t>– they augment them!</a:t>
          </a:r>
          <a:endParaRPr lang="en-US" dirty="0"/>
        </a:p>
      </dgm:t>
    </dgm:pt>
    <dgm:pt modelId="{7EE7981C-3600-1E45-B4F8-5F747C1F994B}" type="parTrans" cxnId="{D7FA8AD6-34AF-CE4A-A34C-4A9D68504D96}">
      <dgm:prSet/>
      <dgm:spPr/>
      <dgm:t>
        <a:bodyPr/>
        <a:lstStyle/>
        <a:p>
          <a:endParaRPr lang="en-US"/>
        </a:p>
      </dgm:t>
    </dgm:pt>
    <dgm:pt modelId="{1BC0649F-CAE6-6448-8EE1-6576446D5C94}" type="sibTrans" cxnId="{D7FA8AD6-34AF-CE4A-A34C-4A9D68504D96}">
      <dgm:prSet/>
      <dgm:spPr/>
      <dgm:t>
        <a:bodyPr/>
        <a:lstStyle/>
        <a:p>
          <a:endParaRPr lang="en-US"/>
        </a:p>
      </dgm:t>
    </dgm:pt>
    <dgm:pt modelId="{8716ADBB-7BED-D84A-8F14-C68C1C0DEA6A}">
      <dgm:prSet/>
      <dgm:spPr/>
      <dgm:t>
        <a:bodyPr/>
        <a:lstStyle/>
        <a:p>
          <a:pPr rtl="0"/>
          <a:r>
            <a:rPr lang="en-US" b="0" dirty="0" smtClean="0"/>
            <a:t>can yield </a:t>
          </a:r>
          <a:r>
            <a:rPr lang="en-US" b="1" dirty="0" smtClean="0">
              <a:solidFill>
                <a:schemeClr val="tx1"/>
              </a:solidFill>
            </a:rPr>
            <a:t>Garbage-In-Knowledge-Out</a:t>
          </a:r>
          <a:endParaRPr lang="en-US" b="1" dirty="0">
            <a:solidFill>
              <a:schemeClr val="tx1"/>
            </a:solidFill>
          </a:endParaRPr>
        </a:p>
      </dgm:t>
    </dgm:pt>
    <dgm:pt modelId="{29696A7A-9101-D74D-866B-305615D80D46}" type="parTrans" cxnId="{B29C80F7-2761-A748-B2A3-7AD2B278AE68}">
      <dgm:prSet/>
      <dgm:spPr/>
      <dgm:t>
        <a:bodyPr/>
        <a:lstStyle/>
        <a:p>
          <a:endParaRPr lang="en-US"/>
        </a:p>
      </dgm:t>
    </dgm:pt>
    <dgm:pt modelId="{5B4B334F-34CB-4F48-A81E-91957A0A335E}" type="sibTrans" cxnId="{B29C80F7-2761-A748-B2A3-7AD2B278AE68}">
      <dgm:prSet/>
      <dgm:spPr/>
      <dgm:t>
        <a:bodyPr/>
        <a:lstStyle/>
        <a:p>
          <a:endParaRPr lang="en-US"/>
        </a:p>
      </dgm:t>
    </dgm:pt>
    <dgm:pt modelId="{368641FE-ECA3-4249-AE1D-A61FE01E2E94}" type="pres">
      <dgm:prSet presAssocID="{E2A21146-873B-1148-BE85-4AEFAC746493}" presName="Name0" presStyleCnt="0">
        <dgm:presLayoutVars>
          <dgm:chPref val="1"/>
          <dgm:dir/>
          <dgm:animOne val="branch"/>
          <dgm:animLvl val="lvl"/>
          <dgm:resizeHandles/>
        </dgm:presLayoutVars>
      </dgm:prSet>
      <dgm:spPr/>
      <dgm:t>
        <a:bodyPr/>
        <a:lstStyle/>
        <a:p>
          <a:endParaRPr lang="en-US"/>
        </a:p>
      </dgm:t>
    </dgm:pt>
    <dgm:pt modelId="{A810BC52-886B-2C49-A1A4-A08C9FCE326F}" type="pres">
      <dgm:prSet presAssocID="{6E173282-FDA4-224A-BEB4-621563D95D6D}" presName="vertOne" presStyleCnt="0"/>
      <dgm:spPr/>
    </dgm:pt>
    <dgm:pt modelId="{4A5131A2-A32A-9344-AF5A-24F2877B8DC0}" type="pres">
      <dgm:prSet presAssocID="{6E173282-FDA4-224A-BEB4-621563D95D6D}" presName="txOne" presStyleLbl="node0" presStyleIdx="0" presStyleCnt="1" custLinFactNeighborX="303" custLinFactNeighborY="-43681">
        <dgm:presLayoutVars>
          <dgm:chPref val="3"/>
        </dgm:presLayoutVars>
      </dgm:prSet>
      <dgm:spPr/>
      <dgm:t>
        <a:bodyPr/>
        <a:lstStyle/>
        <a:p>
          <a:endParaRPr lang="en-US"/>
        </a:p>
      </dgm:t>
    </dgm:pt>
    <dgm:pt modelId="{2EC7561B-9D39-1D4D-87C4-8C708FECB271}" type="pres">
      <dgm:prSet presAssocID="{6E173282-FDA4-224A-BEB4-621563D95D6D}" presName="parTransOne" presStyleCnt="0"/>
      <dgm:spPr/>
    </dgm:pt>
    <dgm:pt modelId="{4DDF96C3-43B9-C840-9DB2-D44C2A7159A0}" type="pres">
      <dgm:prSet presAssocID="{6E173282-FDA4-224A-BEB4-621563D95D6D}" presName="horzOne" presStyleCnt="0"/>
      <dgm:spPr/>
    </dgm:pt>
    <dgm:pt modelId="{CED88823-2FE0-5B4F-BA4B-B5BF8DE0BA99}" type="pres">
      <dgm:prSet presAssocID="{8716ADBB-7BED-D84A-8F14-C68C1C0DEA6A}" presName="vertTwo" presStyleCnt="0"/>
      <dgm:spPr/>
    </dgm:pt>
    <dgm:pt modelId="{77EC07F2-3085-674D-808B-B1FE6156293C}" type="pres">
      <dgm:prSet presAssocID="{8716ADBB-7BED-D84A-8F14-C68C1C0DEA6A}" presName="txTwo" presStyleLbl="node2" presStyleIdx="0" presStyleCnt="4">
        <dgm:presLayoutVars>
          <dgm:chPref val="3"/>
        </dgm:presLayoutVars>
      </dgm:prSet>
      <dgm:spPr/>
      <dgm:t>
        <a:bodyPr/>
        <a:lstStyle/>
        <a:p>
          <a:endParaRPr lang="en-US"/>
        </a:p>
      </dgm:t>
    </dgm:pt>
    <dgm:pt modelId="{DD3E3F1D-476C-C04B-BFE9-895E239B8F44}" type="pres">
      <dgm:prSet presAssocID="{8716ADBB-7BED-D84A-8F14-C68C1C0DEA6A}" presName="horzTwo" presStyleCnt="0"/>
      <dgm:spPr/>
    </dgm:pt>
    <dgm:pt modelId="{5765E544-43E6-274E-B4AF-C331DE348C91}" type="pres">
      <dgm:prSet presAssocID="{5B4B334F-34CB-4F48-A81E-91957A0A335E}" presName="sibSpaceTwo" presStyleCnt="0"/>
      <dgm:spPr/>
    </dgm:pt>
    <dgm:pt modelId="{40BDC364-FA49-C040-B536-90A864D0B885}" type="pres">
      <dgm:prSet presAssocID="{EB27DF45-B48F-2046-A4D9-E831B5D41164}" presName="vertTwo" presStyleCnt="0"/>
      <dgm:spPr/>
    </dgm:pt>
    <dgm:pt modelId="{9824CA47-FB0B-1945-A966-E5837D1BF3FD}" type="pres">
      <dgm:prSet presAssocID="{EB27DF45-B48F-2046-A4D9-E831B5D41164}" presName="txTwo" presStyleLbl="node2" presStyleIdx="1" presStyleCnt="4">
        <dgm:presLayoutVars>
          <dgm:chPref val="3"/>
        </dgm:presLayoutVars>
      </dgm:prSet>
      <dgm:spPr/>
      <dgm:t>
        <a:bodyPr/>
        <a:lstStyle/>
        <a:p>
          <a:endParaRPr lang="en-US"/>
        </a:p>
      </dgm:t>
    </dgm:pt>
    <dgm:pt modelId="{79CEEB6D-EC23-F342-A92D-7E944E9F9CEB}" type="pres">
      <dgm:prSet presAssocID="{EB27DF45-B48F-2046-A4D9-E831B5D41164}" presName="horzTwo" presStyleCnt="0"/>
      <dgm:spPr/>
    </dgm:pt>
    <dgm:pt modelId="{7B8B4365-2FE9-7448-96BA-DDA6458E24FB}" type="pres">
      <dgm:prSet presAssocID="{37182BE7-4D7A-CF4E-A2AB-97CBE83BF193}" presName="sibSpaceTwo" presStyleCnt="0"/>
      <dgm:spPr/>
    </dgm:pt>
    <dgm:pt modelId="{02864B70-DB95-4A4A-8DB3-D9FA4351B346}" type="pres">
      <dgm:prSet presAssocID="{0468A904-BC84-2347-BAC2-7D4054A1E930}" presName="vertTwo" presStyleCnt="0"/>
      <dgm:spPr/>
    </dgm:pt>
    <dgm:pt modelId="{0998BEB8-595E-EE4D-A212-6D80F40260ED}" type="pres">
      <dgm:prSet presAssocID="{0468A904-BC84-2347-BAC2-7D4054A1E930}" presName="txTwo" presStyleLbl="node2" presStyleIdx="2" presStyleCnt="4">
        <dgm:presLayoutVars>
          <dgm:chPref val="3"/>
        </dgm:presLayoutVars>
      </dgm:prSet>
      <dgm:spPr/>
      <dgm:t>
        <a:bodyPr/>
        <a:lstStyle/>
        <a:p>
          <a:endParaRPr lang="en-US"/>
        </a:p>
      </dgm:t>
    </dgm:pt>
    <dgm:pt modelId="{234FDE9A-D384-AB44-B1D7-70F4D508B03A}" type="pres">
      <dgm:prSet presAssocID="{0468A904-BC84-2347-BAC2-7D4054A1E930}" presName="horzTwo" presStyleCnt="0"/>
      <dgm:spPr/>
    </dgm:pt>
    <dgm:pt modelId="{02F1475B-B510-9145-927A-75781D81C10F}" type="pres">
      <dgm:prSet presAssocID="{5BDC2494-F7A5-F641-A045-1A990F2AA2CD}" presName="sibSpaceTwo" presStyleCnt="0"/>
      <dgm:spPr/>
    </dgm:pt>
    <dgm:pt modelId="{C11B3AE5-33BA-6B46-8856-3D629FE59055}" type="pres">
      <dgm:prSet presAssocID="{8C0A4FCB-372F-0348-8E60-42C7C197F3CD}" presName="vertTwo" presStyleCnt="0"/>
      <dgm:spPr/>
    </dgm:pt>
    <dgm:pt modelId="{872AB337-C96A-D446-9824-385BA13F03A7}" type="pres">
      <dgm:prSet presAssocID="{8C0A4FCB-372F-0348-8E60-42C7C197F3CD}" presName="txTwo" presStyleLbl="node2" presStyleIdx="3" presStyleCnt="4" custLinFactNeighborX="-3193" custLinFactNeighborY="-657">
        <dgm:presLayoutVars>
          <dgm:chPref val="3"/>
        </dgm:presLayoutVars>
      </dgm:prSet>
      <dgm:spPr/>
      <dgm:t>
        <a:bodyPr/>
        <a:lstStyle/>
        <a:p>
          <a:endParaRPr lang="en-US"/>
        </a:p>
      </dgm:t>
    </dgm:pt>
    <dgm:pt modelId="{80916179-FA3E-564E-A6B2-964C6F40F081}" type="pres">
      <dgm:prSet presAssocID="{8C0A4FCB-372F-0348-8E60-42C7C197F3CD}" presName="horzTwo" presStyleCnt="0"/>
      <dgm:spPr/>
    </dgm:pt>
  </dgm:ptLst>
  <dgm:cxnLst>
    <dgm:cxn modelId="{EEED65FF-171D-48F0-B2C0-67CB86A4F556}" type="presOf" srcId="{EB27DF45-B48F-2046-A4D9-E831B5D41164}" destId="{9824CA47-FB0B-1945-A966-E5837D1BF3FD}" srcOrd="0" destOrd="0" presId="urn:microsoft.com/office/officeart/2005/8/layout/hierarchy4"/>
    <dgm:cxn modelId="{B29C80F7-2761-A748-B2A3-7AD2B278AE68}" srcId="{6E173282-FDA4-224A-BEB4-621563D95D6D}" destId="{8716ADBB-7BED-D84A-8F14-C68C1C0DEA6A}" srcOrd="0" destOrd="0" parTransId="{29696A7A-9101-D74D-866B-305615D80D46}" sibTransId="{5B4B334F-34CB-4F48-A81E-91957A0A335E}"/>
    <dgm:cxn modelId="{707784E1-8036-8145-9E86-B1789D1C392C}" srcId="{6E173282-FDA4-224A-BEB4-621563D95D6D}" destId="{EB27DF45-B48F-2046-A4D9-E831B5D41164}" srcOrd="1" destOrd="0" parTransId="{F9902210-06E7-E743-B5D9-7471A9BC3DC7}" sibTransId="{37182BE7-4D7A-CF4E-A2AB-97CBE83BF193}"/>
    <dgm:cxn modelId="{CE4B1F06-D4D8-40AC-B881-CB568B955541}" type="presOf" srcId="{E2A21146-873B-1148-BE85-4AEFAC746493}" destId="{368641FE-ECA3-4249-AE1D-A61FE01E2E94}" srcOrd="0" destOrd="0" presId="urn:microsoft.com/office/officeart/2005/8/layout/hierarchy4"/>
    <dgm:cxn modelId="{8F0CF795-AB31-4A8C-81B5-BC48054E4E7B}" type="presOf" srcId="{8716ADBB-7BED-D84A-8F14-C68C1C0DEA6A}" destId="{77EC07F2-3085-674D-808B-B1FE6156293C}" srcOrd="0" destOrd="0" presId="urn:microsoft.com/office/officeart/2005/8/layout/hierarchy4"/>
    <dgm:cxn modelId="{A2A7F2EC-0F9C-6643-AF74-8E3E0BC372EE}" srcId="{E2A21146-873B-1148-BE85-4AEFAC746493}" destId="{6E173282-FDA4-224A-BEB4-621563D95D6D}" srcOrd="0" destOrd="0" parTransId="{42353FD4-7FC7-D149-848B-ECE529E671ED}" sibTransId="{06469FE6-2266-794F-87A8-31AB9DE370A6}"/>
    <dgm:cxn modelId="{AB996A8D-DE9E-4F29-9317-FC489977DF04}" type="presOf" srcId="{8C0A4FCB-372F-0348-8E60-42C7C197F3CD}" destId="{872AB337-C96A-D446-9824-385BA13F03A7}" srcOrd="0" destOrd="0" presId="urn:microsoft.com/office/officeart/2005/8/layout/hierarchy4"/>
    <dgm:cxn modelId="{D7FA8AD6-34AF-CE4A-A34C-4A9D68504D96}" srcId="{6E173282-FDA4-224A-BEB4-621563D95D6D}" destId="{8C0A4FCB-372F-0348-8E60-42C7C197F3CD}" srcOrd="3" destOrd="0" parTransId="{7EE7981C-3600-1E45-B4F8-5F747C1F994B}" sibTransId="{1BC0649F-CAE6-6448-8EE1-6576446D5C94}"/>
    <dgm:cxn modelId="{7BFB76FC-5868-4A86-AB98-475B7C18575D}" type="presOf" srcId="{0468A904-BC84-2347-BAC2-7D4054A1E930}" destId="{0998BEB8-595E-EE4D-A212-6D80F40260ED}" srcOrd="0" destOrd="0" presId="urn:microsoft.com/office/officeart/2005/8/layout/hierarchy4"/>
    <dgm:cxn modelId="{4FB81B4A-ACFE-4788-9765-643E8D56CF9F}" type="presOf" srcId="{6E173282-FDA4-224A-BEB4-621563D95D6D}" destId="{4A5131A2-A32A-9344-AF5A-24F2877B8DC0}" srcOrd="0" destOrd="0" presId="urn:microsoft.com/office/officeart/2005/8/layout/hierarchy4"/>
    <dgm:cxn modelId="{9A5C40D5-3C7C-3F41-BC26-9AC335D9D753}" srcId="{6E173282-FDA4-224A-BEB4-621563D95D6D}" destId="{0468A904-BC84-2347-BAC2-7D4054A1E930}" srcOrd="2" destOrd="0" parTransId="{74D1B496-7C85-BB41-8F17-E6AC4B5A455D}" sibTransId="{5BDC2494-F7A5-F641-A045-1A990F2AA2CD}"/>
    <dgm:cxn modelId="{FE3E6678-DECA-4186-AD14-6A77E79BE665}" type="presParOf" srcId="{368641FE-ECA3-4249-AE1D-A61FE01E2E94}" destId="{A810BC52-886B-2C49-A1A4-A08C9FCE326F}" srcOrd="0" destOrd="0" presId="urn:microsoft.com/office/officeart/2005/8/layout/hierarchy4"/>
    <dgm:cxn modelId="{4B78AFEE-DC59-4EB6-8B5F-6CF2D8EE8D93}" type="presParOf" srcId="{A810BC52-886B-2C49-A1A4-A08C9FCE326F}" destId="{4A5131A2-A32A-9344-AF5A-24F2877B8DC0}" srcOrd="0" destOrd="0" presId="urn:microsoft.com/office/officeart/2005/8/layout/hierarchy4"/>
    <dgm:cxn modelId="{A9C6E5C8-362D-4C59-8E77-D156784B50C5}" type="presParOf" srcId="{A810BC52-886B-2C49-A1A4-A08C9FCE326F}" destId="{2EC7561B-9D39-1D4D-87C4-8C708FECB271}" srcOrd="1" destOrd="0" presId="urn:microsoft.com/office/officeart/2005/8/layout/hierarchy4"/>
    <dgm:cxn modelId="{1843F8BB-992D-4749-995A-A51E4E5F6015}" type="presParOf" srcId="{A810BC52-886B-2C49-A1A4-A08C9FCE326F}" destId="{4DDF96C3-43B9-C840-9DB2-D44C2A7159A0}" srcOrd="2" destOrd="0" presId="urn:microsoft.com/office/officeart/2005/8/layout/hierarchy4"/>
    <dgm:cxn modelId="{E71B76FE-E1BD-4CCB-9CEC-56235D0C9459}" type="presParOf" srcId="{4DDF96C3-43B9-C840-9DB2-D44C2A7159A0}" destId="{CED88823-2FE0-5B4F-BA4B-B5BF8DE0BA99}" srcOrd="0" destOrd="0" presId="urn:microsoft.com/office/officeart/2005/8/layout/hierarchy4"/>
    <dgm:cxn modelId="{A30B5B14-1D99-4F98-83AC-B00F9817AACA}" type="presParOf" srcId="{CED88823-2FE0-5B4F-BA4B-B5BF8DE0BA99}" destId="{77EC07F2-3085-674D-808B-B1FE6156293C}" srcOrd="0" destOrd="0" presId="urn:microsoft.com/office/officeart/2005/8/layout/hierarchy4"/>
    <dgm:cxn modelId="{16D684FC-878B-4963-91A7-602EEDE5DE21}" type="presParOf" srcId="{CED88823-2FE0-5B4F-BA4B-B5BF8DE0BA99}" destId="{DD3E3F1D-476C-C04B-BFE9-895E239B8F44}" srcOrd="1" destOrd="0" presId="urn:microsoft.com/office/officeart/2005/8/layout/hierarchy4"/>
    <dgm:cxn modelId="{E32707D2-63A6-426A-A766-C7A95800DEF5}" type="presParOf" srcId="{4DDF96C3-43B9-C840-9DB2-D44C2A7159A0}" destId="{5765E544-43E6-274E-B4AF-C331DE348C91}" srcOrd="1" destOrd="0" presId="urn:microsoft.com/office/officeart/2005/8/layout/hierarchy4"/>
    <dgm:cxn modelId="{2F59E1D1-006E-4ADF-AC9C-03494A0A6D9A}" type="presParOf" srcId="{4DDF96C3-43B9-C840-9DB2-D44C2A7159A0}" destId="{40BDC364-FA49-C040-B536-90A864D0B885}" srcOrd="2" destOrd="0" presId="urn:microsoft.com/office/officeart/2005/8/layout/hierarchy4"/>
    <dgm:cxn modelId="{014EEE1F-4CC4-4B0A-97BA-D500E6F07A64}" type="presParOf" srcId="{40BDC364-FA49-C040-B536-90A864D0B885}" destId="{9824CA47-FB0B-1945-A966-E5837D1BF3FD}" srcOrd="0" destOrd="0" presId="urn:microsoft.com/office/officeart/2005/8/layout/hierarchy4"/>
    <dgm:cxn modelId="{AB19E2AE-4FAF-4422-BF7B-C4AE6C19B27B}" type="presParOf" srcId="{40BDC364-FA49-C040-B536-90A864D0B885}" destId="{79CEEB6D-EC23-F342-A92D-7E944E9F9CEB}" srcOrd="1" destOrd="0" presId="urn:microsoft.com/office/officeart/2005/8/layout/hierarchy4"/>
    <dgm:cxn modelId="{5D40D269-7D0F-48FE-AB1E-95A135B5E08F}" type="presParOf" srcId="{4DDF96C3-43B9-C840-9DB2-D44C2A7159A0}" destId="{7B8B4365-2FE9-7448-96BA-DDA6458E24FB}" srcOrd="3" destOrd="0" presId="urn:microsoft.com/office/officeart/2005/8/layout/hierarchy4"/>
    <dgm:cxn modelId="{BB185F7D-3EE2-4F1A-B0A5-24463BE5A2E5}" type="presParOf" srcId="{4DDF96C3-43B9-C840-9DB2-D44C2A7159A0}" destId="{02864B70-DB95-4A4A-8DB3-D9FA4351B346}" srcOrd="4" destOrd="0" presId="urn:microsoft.com/office/officeart/2005/8/layout/hierarchy4"/>
    <dgm:cxn modelId="{372FC703-FD6A-4786-A2A2-0152EA4C2C85}" type="presParOf" srcId="{02864B70-DB95-4A4A-8DB3-D9FA4351B346}" destId="{0998BEB8-595E-EE4D-A212-6D80F40260ED}" srcOrd="0" destOrd="0" presId="urn:microsoft.com/office/officeart/2005/8/layout/hierarchy4"/>
    <dgm:cxn modelId="{584E87FC-04A8-46CE-9A62-1A0F4ED1D3C7}" type="presParOf" srcId="{02864B70-DB95-4A4A-8DB3-D9FA4351B346}" destId="{234FDE9A-D384-AB44-B1D7-70F4D508B03A}" srcOrd="1" destOrd="0" presId="urn:microsoft.com/office/officeart/2005/8/layout/hierarchy4"/>
    <dgm:cxn modelId="{1396F966-D44B-4A7A-865D-E9B47FB5A5F5}" type="presParOf" srcId="{4DDF96C3-43B9-C840-9DB2-D44C2A7159A0}" destId="{02F1475B-B510-9145-927A-75781D81C10F}" srcOrd="5" destOrd="0" presId="urn:microsoft.com/office/officeart/2005/8/layout/hierarchy4"/>
    <dgm:cxn modelId="{55D2D49B-82B1-497D-90CA-7EE6930BB5AB}" type="presParOf" srcId="{4DDF96C3-43B9-C840-9DB2-D44C2A7159A0}" destId="{C11B3AE5-33BA-6B46-8856-3D629FE59055}" srcOrd="6" destOrd="0" presId="urn:microsoft.com/office/officeart/2005/8/layout/hierarchy4"/>
    <dgm:cxn modelId="{DDC2B4F6-7671-41AC-93F6-F83A861D7334}" type="presParOf" srcId="{C11B3AE5-33BA-6B46-8856-3D629FE59055}" destId="{872AB337-C96A-D446-9824-385BA13F03A7}" srcOrd="0" destOrd="0" presId="urn:microsoft.com/office/officeart/2005/8/layout/hierarchy4"/>
    <dgm:cxn modelId="{251D710A-064C-48C3-8C73-08C581C29596}" type="presParOf" srcId="{C11B3AE5-33BA-6B46-8856-3D629FE59055}" destId="{80916179-FA3E-564E-A6B2-964C6F40F081}"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FBD1AC-1A88-444D-838A-A06FF80C5169}" type="doc">
      <dgm:prSet loTypeId="urn:microsoft.com/office/officeart/2005/8/layout/pyramid3" loCatId="pyramid" qsTypeId="urn:microsoft.com/office/officeart/2005/8/quickstyle/simple1" qsCatId="simple" csTypeId="urn:microsoft.com/office/officeart/2005/8/colors/accent1_3" csCatId="accent1" phldr="1"/>
      <dgm:spPr/>
    </dgm:pt>
    <dgm:pt modelId="{45FC5E16-2990-4B2D-8A3D-696FD3ED0EFF}">
      <dgm:prSet phldrT="[Text]" custT="1"/>
      <dgm:spPr/>
      <dgm:t>
        <a:bodyPr/>
        <a:lstStyle/>
        <a:p>
          <a:r>
            <a:rPr lang="en-US" sz="1800" dirty="0" smtClean="0"/>
            <a:t>ML Operationalization</a:t>
          </a:r>
          <a:endParaRPr lang="en-US" sz="1800" dirty="0"/>
        </a:p>
      </dgm:t>
    </dgm:pt>
    <dgm:pt modelId="{82376FBA-FFE2-43BC-91FE-C573163E2568}" type="parTrans" cxnId="{7AB3B19A-EABA-403C-9576-0261E9D728A6}">
      <dgm:prSet/>
      <dgm:spPr/>
      <dgm:t>
        <a:bodyPr/>
        <a:lstStyle/>
        <a:p>
          <a:endParaRPr lang="en-US" sz="1400"/>
        </a:p>
      </dgm:t>
    </dgm:pt>
    <dgm:pt modelId="{222FC127-5449-4747-A401-DFA9C91CBFA4}" type="sibTrans" cxnId="{7AB3B19A-EABA-403C-9576-0261E9D728A6}">
      <dgm:prSet/>
      <dgm:spPr/>
      <dgm:t>
        <a:bodyPr/>
        <a:lstStyle/>
        <a:p>
          <a:endParaRPr lang="en-US" sz="1400"/>
        </a:p>
      </dgm:t>
    </dgm:pt>
    <dgm:pt modelId="{F00301C7-B66B-4816-B69A-5430F4363E2E}">
      <dgm:prSet phldrT="[Text]" custT="1"/>
      <dgm:spPr/>
      <dgm:t>
        <a:bodyPr/>
        <a:lstStyle/>
        <a:p>
          <a:r>
            <a:rPr lang="en-US" sz="1800" dirty="0" smtClean="0"/>
            <a:t>ML Studio</a:t>
          </a:r>
          <a:endParaRPr lang="en-US" sz="1800" dirty="0"/>
        </a:p>
      </dgm:t>
    </dgm:pt>
    <dgm:pt modelId="{313A6CA8-8D8F-4FFF-B104-C682CD563526}" type="parTrans" cxnId="{BAA25FF6-79A7-4F91-9ADE-E8213DB7BD2F}">
      <dgm:prSet/>
      <dgm:spPr/>
      <dgm:t>
        <a:bodyPr/>
        <a:lstStyle/>
        <a:p>
          <a:endParaRPr lang="en-US" sz="1400"/>
        </a:p>
      </dgm:t>
    </dgm:pt>
    <dgm:pt modelId="{8954BAB9-F7EC-4D1D-BA7F-DE1751365F66}" type="sibTrans" cxnId="{BAA25FF6-79A7-4F91-9ADE-E8213DB7BD2F}">
      <dgm:prSet/>
      <dgm:spPr/>
      <dgm:t>
        <a:bodyPr/>
        <a:lstStyle/>
        <a:p>
          <a:endParaRPr lang="en-US" sz="1400"/>
        </a:p>
      </dgm:t>
    </dgm:pt>
    <dgm:pt modelId="{1FE56B93-DC8E-48D4-843D-5FF52033DB65}">
      <dgm:prSet phldrT="[Text]" custT="1"/>
      <dgm:spPr/>
      <dgm:t>
        <a:bodyPr/>
        <a:lstStyle/>
        <a:p>
          <a:r>
            <a:rPr lang="en-US" sz="1800" dirty="0" smtClean="0"/>
            <a:t>ML </a:t>
          </a:r>
          <a:br>
            <a:rPr lang="en-US" sz="1800" dirty="0" smtClean="0"/>
          </a:br>
          <a:r>
            <a:rPr lang="en-US" sz="1800" dirty="0" err="1" smtClean="0"/>
            <a:t>Algo</a:t>
          </a:r>
          <a:endParaRPr lang="en-US" sz="1800" dirty="0"/>
        </a:p>
      </dgm:t>
    </dgm:pt>
    <dgm:pt modelId="{1FBC2CDC-1A41-4880-904F-19E5E7ED526C}" type="parTrans" cxnId="{9FA2CD96-A5BF-45BE-A5B5-5D79BE6CAA33}">
      <dgm:prSet/>
      <dgm:spPr/>
      <dgm:t>
        <a:bodyPr/>
        <a:lstStyle/>
        <a:p>
          <a:endParaRPr lang="en-US" sz="1400"/>
        </a:p>
      </dgm:t>
    </dgm:pt>
    <dgm:pt modelId="{2560F0ED-67DB-4D4F-9C8C-2D8FCEBCACC2}" type="sibTrans" cxnId="{9FA2CD96-A5BF-45BE-A5B5-5D79BE6CAA33}">
      <dgm:prSet/>
      <dgm:spPr/>
      <dgm:t>
        <a:bodyPr/>
        <a:lstStyle/>
        <a:p>
          <a:endParaRPr lang="en-US" sz="1400"/>
        </a:p>
      </dgm:t>
    </dgm:pt>
    <dgm:pt modelId="{A6284BCE-E179-4734-91C3-31855F51CD69}">
      <dgm:prSet phldrT="[Text]" custT="1"/>
      <dgm:spPr/>
      <dgm:t>
        <a:bodyPr/>
        <a:lstStyle/>
        <a:p>
          <a:r>
            <a:rPr lang="en-US" sz="1800" dirty="0" smtClean="0"/>
            <a:t>ML Applications Marketplace</a:t>
          </a:r>
          <a:endParaRPr lang="en-US" sz="1800" dirty="0"/>
        </a:p>
      </dgm:t>
    </dgm:pt>
    <dgm:pt modelId="{D3901E11-DAFB-4447-AE95-EBBD4AE5A08D}" type="parTrans" cxnId="{EC149FC8-CFD5-42B0-9722-956EF247801F}">
      <dgm:prSet/>
      <dgm:spPr/>
      <dgm:t>
        <a:bodyPr/>
        <a:lstStyle/>
        <a:p>
          <a:endParaRPr lang="en-US" sz="1400"/>
        </a:p>
      </dgm:t>
    </dgm:pt>
    <dgm:pt modelId="{6D3C0CC1-28AF-4BC7-BAC1-54893E429DD3}" type="sibTrans" cxnId="{EC149FC8-CFD5-42B0-9722-956EF247801F}">
      <dgm:prSet/>
      <dgm:spPr/>
      <dgm:t>
        <a:bodyPr/>
        <a:lstStyle/>
        <a:p>
          <a:endParaRPr lang="en-US" sz="1400"/>
        </a:p>
      </dgm:t>
    </dgm:pt>
    <dgm:pt modelId="{8AD439C7-4444-454B-9F44-0D12DE278375}" type="pres">
      <dgm:prSet presAssocID="{C9FBD1AC-1A88-444D-838A-A06FF80C5169}" presName="Name0" presStyleCnt="0">
        <dgm:presLayoutVars>
          <dgm:dir/>
          <dgm:animLvl val="lvl"/>
          <dgm:resizeHandles val="exact"/>
        </dgm:presLayoutVars>
      </dgm:prSet>
      <dgm:spPr/>
    </dgm:pt>
    <dgm:pt modelId="{0285B372-6993-41D3-A306-2E34B80C1512}" type="pres">
      <dgm:prSet presAssocID="{A6284BCE-E179-4734-91C3-31855F51CD69}" presName="Name8" presStyleCnt="0"/>
      <dgm:spPr/>
    </dgm:pt>
    <dgm:pt modelId="{ED222B5D-F06C-4422-9525-01DBB9D26449}" type="pres">
      <dgm:prSet presAssocID="{A6284BCE-E179-4734-91C3-31855F51CD69}" presName="level" presStyleLbl="node1" presStyleIdx="0" presStyleCnt="4" custLinFactX="-8169" custLinFactNeighborX="-100000" custLinFactNeighborY="-82174">
        <dgm:presLayoutVars>
          <dgm:chMax val="1"/>
          <dgm:bulletEnabled val="1"/>
        </dgm:presLayoutVars>
      </dgm:prSet>
      <dgm:spPr/>
      <dgm:t>
        <a:bodyPr/>
        <a:lstStyle/>
        <a:p>
          <a:endParaRPr lang="en-US"/>
        </a:p>
      </dgm:t>
    </dgm:pt>
    <dgm:pt modelId="{074D6F0A-B821-43CE-A915-E1298D6E723E}" type="pres">
      <dgm:prSet presAssocID="{A6284BCE-E179-4734-91C3-31855F51CD69}" presName="levelTx" presStyleLbl="revTx" presStyleIdx="0" presStyleCnt="0">
        <dgm:presLayoutVars>
          <dgm:chMax val="1"/>
          <dgm:bulletEnabled val="1"/>
        </dgm:presLayoutVars>
      </dgm:prSet>
      <dgm:spPr/>
      <dgm:t>
        <a:bodyPr/>
        <a:lstStyle/>
        <a:p>
          <a:endParaRPr lang="en-US"/>
        </a:p>
      </dgm:t>
    </dgm:pt>
    <dgm:pt modelId="{61E76321-78E7-4205-83EF-48D7E2387372}" type="pres">
      <dgm:prSet presAssocID="{45FC5E16-2990-4B2D-8A3D-696FD3ED0EFF}" presName="Name8" presStyleCnt="0"/>
      <dgm:spPr/>
    </dgm:pt>
    <dgm:pt modelId="{69FD711A-7047-4D69-82AD-7267AC2DE497}" type="pres">
      <dgm:prSet presAssocID="{45FC5E16-2990-4B2D-8A3D-696FD3ED0EFF}" presName="level" presStyleLbl="node1" presStyleIdx="1" presStyleCnt="4">
        <dgm:presLayoutVars>
          <dgm:chMax val="1"/>
          <dgm:bulletEnabled val="1"/>
        </dgm:presLayoutVars>
      </dgm:prSet>
      <dgm:spPr/>
      <dgm:t>
        <a:bodyPr/>
        <a:lstStyle/>
        <a:p>
          <a:endParaRPr lang="en-US"/>
        </a:p>
      </dgm:t>
    </dgm:pt>
    <dgm:pt modelId="{0EC25991-5B9D-4E11-A121-C818AE1A9767}" type="pres">
      <dgm:prSet presAssocID="{45FC5E16-2990-4B2D-8A3D-696FD3ED0EFF}" presName="levelTx" presStyleLbl="revTx" presStyleIdx="0" presStyleCnt="0">
        <dgm:presLayoutVars>
          <dgm:chMax val="1"/>
          <dgm:bulletEnabled val="1"/>
        </dgm:presLayoutVars>
      </dgm:prSet>
      <dgm:spPr/>
      <dgm:t>
        <a:bodyPr/>
        <a:lstStyle/>
        <a:p>
          <a:endParaRPr lang="en-US"/>
        </a:p>
      </dgm:t>
    </dgm:pt>
    <dgm:pt modelId="{F5EEEBAB-26BE-48E5-9EB9-25E5BC8E68E5}" type="pres">
      <dgm:prSet presAssocID="{F00301C7-B66B-4816-B69A-5430F4363E2E}" presName="Name8" presStyleCnt="0"/>
      <dgm:spPr/>
    </dgm:pt>
    <dgm:pt modelId="{73850EEC-0046-4A04-B786-EFB0BB83D6B8}" type="pres">
      <dgm:prSet presAssocID="{F00301C7-B66B-4816-B69A-5430F4363E2E}" presName="level" presStyleLbl="node1" presStyleIdx="2" presStyleCnt="4">
        <dgm:presLayoutVars>
          <dgm:chMax val="1"/>
          <dgm:bulletEnabled val="1"/>
        </dgm:presLayoutVars>
      </dgm:prSet>
      <dgm:spPr/>
      <dgm:t>
        <a:bodyPr/>
        <a:lstStyle/>
        <a:p>
          <a:endParaRPr lang="en-US"/>
        </a:p>
      </dgm:t>
    </dgm:pt>
    <dgm:pt modelId="{9BCD0C28-97D7-4CB0-9E3E-D0D78FBEC76C}" type="pres">
      <dgm:prSet presAssocID="{F00301C7-B66B-4816-B69A-5430F4363E2E}" presName="levelTx" presStyleLbl="revTx" presStyleIdx="0" presStyleCnt="0">
        <dgm:presLayoutVars>
          <dgm:chMax val="1"/>
          <dgm:bulletEnabled val="1"/>
        </dgm:presLayoutVars>
      </dgm:prSet>
      <dgm:spPr/>
      <dgm:t>
        <a:bodyPr/>
        <a:lstStyle/>
        <a:p>
          <a:endParaRPr lang="en-US"/>
        </a:p>
      </dgm:t>
    </dgm:pt>
    <dgm:pt modelId="{3096770B-EF91-4DEB-A5CA-45854F39B3C9}" type="pres">
      <dgm:prSet presAssocID="{1FE56B93-DC8E-48D4-843D-5FF52033DB65}" presName="Name8" presStyleCnt="0"/>
      <dgm:spPr/>
    </dgm:pt>
    <dgm:pt modelId="{40669D89-AE4B-42A2-BEC0-78829801863A}" type="pres">
      <dgm:prSet presAssocID="{1FE56B93-DC8E-48D4-843D-5FF52033DB65}" presName="level" presStyleLbl="node1" presStyleIdx="3" presStyleCnt="4">
        <dgm:presLayoutVars>
          <dgm:chMax val="1"/>
          <dgm:bulletEnabled val="1"/>
        </dgm:presLayoutVars>
      </dgm:prSet>
      <dgm:spPr/>
      <dgm:t>
        <a:bodyPr/>
        <a:lstStyle/>
        <a:p>
          <a:endParaRPr lang="en-US"/>
        </a:p>
      </dgm:t>
    </dgm:pt>
    <dgm:pt modelId="{405DE946-A245-4693-8297-4EF9CF46D53E}" type="pres">
      <dgm:prSet presAssocID="{1FE56B93-DC8E-48D4-843D-5FF52033DB65}" presName="levelTx" presStyleLbl="revTx" presStyleIdx="0" presStyleCnt="0">
        <dgm:presLayoutVars>
          <dgm:chMax val="1"/>
          <dgm:bulletEnabled val="1"/>
        </dgm:presLayoutVars>
      </dgm:prSet>
      <dgm:spPr/>
      <dgm:t>
        <a:bodyPr/>
        <a:lstStyle/>
        <a:p>
          <a:endParaRPr lang="en-US"/>
        </a:p>
      </dgm:t>
    </dgm:pt>
  </dgm:ptLst>
  <dgm:cxnLst>
    <dgm:cxn modelId="{675AEC50-8F14-48CB-B867-1A1B7C9F2620}" type="presOf" srcId="{F00301C7-B66B-4816-B69A-5430F4363E2E}" destId="{9BCD0C28-97D7-4CB0-9E3E-D0D78FBEC76C}" srcOrd="1" destOrd="0" presId="urn:microsoft.com/office/officeart/2005/8/layout/pyramid3"/>
    <dgm:cxn modelId="{78931621-D915-4DD4-9D8F-142D60B0C88B}" type="presOf" srcId="{A6284BCE-E179-4734-91C3-31855F51CD69}" destId="{ED222B5D-F06C-4422-9525-01DBB9D26449}" srcOrd="0" destOrd="0" presId="urn:microsoft.com/office/officeart/2005/8/layout/pyramid3"/>
    <dgm:cxn modelId="{B94EF6F7-8A22-4DC0-AB17-452AAFF9806D}" type="presOf" srcId="{C9FBD1AC-1A88-444D-838A-A06FF80C5169}" destId="{8AD439C7-4444-454B-9F44-0D12DE278375}" srcOrd="0" destOrd="0" presId="urn:microsoft.com/office/officeart/2005/8/layout/pyramid3"/>
    <dgm:cxn modelId="{20EF396F-D814-461A-8B1C-0A7CD2C36069}" type="presOf" srcId="{1FE56B93-DC8E-48D4-843D-5FF52033DB65}" destId="{405DE946-A245-4693-8297-4EF9CF46D53E}" srcOrd="1" destOrd="0" presId="urn:microsoft.com/office/officeart/2005/8/layout/pyramid3"/>
    <dgm:cxn modelId="{EC149FC8-CFD5-42B0-9722-956EF247801F}" srcId="{C9FBD1AC-1A88-444D-838A-A06FF80C5169}" destId="{A6284BCE-E179-4734-91C3-31855F51CD69}" srcOrd="0" destOrd="0" parTransId="{D3901E11-DAFB-4447-AE95-EBBD4AE5A08D}" sibTransId="{6D3C0CC1-28AF-4BC7-BAC1-54893E429DD3}"/>
    <dgm:cxn modelId="{FA7100E2-E2BD-463E-B616-6CA92F5B1DB2}" type="presOf" srcId="{45FC5E16-2990-4B2D-8A3D-696FD3ED0EFF}" destId="{0EC25991-5B9D-4E11-A121-C818AE1A9767}" srcOrd="1" destOrd="0" presId="urn:microsoft.com/office/officeart/2005/8/layout/pyramid3"/>
    <dgm:cxn modelId="{7AB3B19A-EABA-403C-9576-0261E9D728A6}" srcId="{C9FBD1AC-1A88-444D-838A-A06FF80C5169}" destId="{45FC5E16-2990-4B2D-8A3D-696FD3ED0EFF}" srcOrd="1" destOrd="0" parTransId="{82376FBA-FFE2-43BC-91FE-C573163E2568}" sibTransId="{222FC127-5449-4747-A401-DFA9C91CBFA4}"/>
    <dgm:cxn modelId="{9FA2CD96-A5BF-45BE-A5B5-5D79BE6CAA33}" srcId="{C9FBD1AC-1A88-444D-838A-A06FF80C5169}" destId="{1FE56B93-DC8E-48D4-843D-5FF52033DB65}" srcOrd="3" destOrd="0" parTransId="{1FBC2CDC-1A41-4880-904F-19E5E7ED526C}" sibTransId="{2560F0ED-67DB-4D4F-9C8C-2D8FCEBCACC2}"/>
    <dgm:cxn modelId="{31138C97-1071-46DF-B167-0D6EBE23D98E}" type="presOf" srcId="{A6284BCE-E179-4734-91C3-31855F51CD69}" destId="{074D6F0A-B821-43CE-A915-E1298D6E723E}" srcOrd="1" destOrd="0" presId="urn:microsoft.com/office/officeart/2005/8/layout/pyramid3"/>
    <dgm:cxn modelId="{4754D908-7E0C-4484-A0DB-0FBC5C6807BE}" type="presOf" srcId="{1FE56B93-DC8E-48D4-843D-5FF52033DB65}" destId="{40669D89-AE4B-42A2-BEC0-78829801863A}" srcOrd="0" destOrd="0" presId="urn:microsoft.com/office/officeart/2005/8/layout/pyramid3"/>
    <dgm:cxn modelId="{8A85B8F1-C3D0-4880-B19F-E7A6D68BC10A}" type="presOf" srcId="{F00301C7-B66B-4816-B69A-5430F4363E2E}" destId="{73850EEC-0046-4A04-B786-EFB0BB83D6B8}" srcOrd="0" destOrd="0" presId="urn:microsoft.com/office/officeart/2005/8/layout/pyramid3"/>
    <dgm:cxn modelId="{BAA25FF6-79A7-4F91-9ADE-E8213DB7BD2F}" srcId="{C9FBD1AC-1A88-444D-838A-A06FF80C5169}" destId="{F00301C7-B66B-4816-B69A-5430F4363E2E}" srcOrd="2" destOrd="0" parTransId="{313A6CA8-8D8F-4FFF-B104-C682CD563526}" sibTransId="{8954BAB9-F7EC-4D1D-BA7F-DE1751365F66}"/>
    <dgm:cxn modelId="{D68AE2E6-3933-4A1B-95BD-75E7660F65DD}" type="presOf" srcId="{45FC5E16-2990-4B2D-8A3D-696FD3ED0EFF}" destId="{69FD711A-7047-4D69-82AD-7267AC2DE497}" srcOrd="0" destOrd="0" presId="urn:microsoft.com/office/officeart/2005/8/layout/pyramid3"/>
    <dgm:cxn modelId="{7EE5B14B-B631-4DDD-8BE9-DF5224EB045D}" type="presParOf" srcId="{8AD439C7-4444-454B-9F44-0D12DE278375}" destId="{0285B372-6993-41D3-A306-2E34B80C1512}" srcOrd="0" destOrd="0" presId="urn:microsoft.com/office/officeart/2005/8/layout/pyramid3"/>
    <dgm:cxn modelId="{56ACF90B-5316-42ED-B606-F8CCA1B548C6}" type="presParOf" srcId="{0285B372-6993-41D3-A306-2E34B80C1512}" destId="{ED222B5D-F06C-4422-9525-01DBB9D26449}" srcOrd="0" destOrd="0" presId="urn:microsoft.com/office/officeart/2005/8/layout/pyramid3"/>
    <dgm:cxn modelId="{96E7526C-E165-4772-8DD7-F78D936B9510}" type="presParOf" srcId="{0285B372-6993-41D3-A306-2E34B80C1512}" destId="{074D6F0A-B821-43CE-A915-E1298D6E723E}" srcOrd="1" destOrd="0" presId="urn:microsoft.com/office/officeart/2005/8/layout/pyramid3"/>
    <dgm:cxn modelId="{E31FE56C-5C32-445C-9226-3E849E71E069}" type="presParOf" srcId="{8AD439C7-4444-454B-9F44-0D12DE278375}" destId="{61E76321-78E7-4205-83EF-48D7E2387372}" srcOrd="1" destOrd="0" presId="urn:microsoft.com/office/officeart/2005/8/layout/pyramid3"/>
    <dgm:cxn modelId="{A9EB38FC-56EA-4A97-8BFC-4A3839709B8C}" type="presParOf" srcId="{61E76321-78E7-4205-83EF-48D7E2387372}" destId="{69FD711A-7047-4D69-82AD-7267AC2DE497}" srcOrd="0" destOrd="0" presId="urn:microsoft.com/office/officeart/2005/8/layout/pyramid3"/>
    <dgm:cxn modelId="{BBC9E1B1-FF32-491D-89DD-5089D7F9664F}" type="presParOf" srcId="{61E76321-78E7-4205-83EF-48D7E2387372}" destId="{0EC25991-5B9D-4E11-A121-C818AE1A9767}" srcOrd="1" destOrd="0" presId="urn:microsoft.com/office/officeart/2005/8/layout/pyramid3"/>
    <dgm:cxn modelId="{D7266A8E-8037-4AC1-A962-DBA0E94B4BFD}" type="presParOf" srcId="{8AD439C7-4444-454B-9F44-0D12DE278375}" destId="{F5EEEBAB-26BE-48E5-9EB9-25E5BC8E68E5}" srcOrd="2" destOrd="0" presId="urn:microsoft.com/office/officeart/2005/8/layout/pyramid3"/>
    <dgm:cxn modelId="{96EF3058-EC32-4A44-A526-F702946A4732}" type="presParOf" srcId="{F5EEEBAB-26BE-48E5-9EB9-25E5BC8E68E5}" destId="{73850EEC-0046-4A04-B786-EFB0BB83D6B8}" srcOrd="0" destOrd="0" presId="urn:microsoft.com/office/officeart/2005/8/layout/pyramid3"/>
    <dgm:cxn modelId="{1352AAD2-A907-4148-943C-34749D733846}" type="presParOf" srcId="{F5EEEBAB-26BE-48E5-9EB9-25E5BC8E68E5}" destId="{9BCD0C28-97D7-4CB0-9E3E-D0D78FBEC76C}" srcOrd="1" destOrd="0" presId="urn:microsoft.com/office/officeart/2005/8/layout/pyramid3"/>
    <dgm:cxn modelId="{631BBF14-5682-45C2-AC23-63E8E6DE0D60}" type="presParOf" srcId="{8AD439C7-4444-454B-9F44-0D12DE278375}" destId="{3096770B-EF91-4DEB-A5CA-45854F39B3C9}" srcOrd="3" destOrd="0" presId="urn:microsoft.com/office/officeart/2005/8/layout/pyramid3"/>
    <dgm:cxn modelId="{4E00336E-6E0E-45E8-9FE7-BD168756A7AA}" type="presParOf" srcId="{3096770B-EF91-4DEB-A5CA-45854F39B3C9}" destId="{40669D89-AE4B-42A2-BEC0-78829801863A}" srcOrd="0" destOrd="0" presId="urn:microsoft.com/office/officeart/2005/8/layout/pyramid3"/>
    <dgm:cxn modelId="{FCB051BD-82A9-445D-89FB-DEBFFFD955FB}" type="presParOf" srcId="{3096770B-EF91-4DEB-A5CA-45854F39B3C9}" destId="{405DE946-A245-4693-8297-4EF9CF46D53E}"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131A2-A32A-9344-AF5A-24F2877B8DC0}">
      <dsp:nvSpPr>
        <dsp:cNvPr id="0" name=""/>
        <dsp:cNvSpPr/>
      </dsp:nvSpPr>
      <dsp:spPr>
        <a:xfrm>
          <a:off x="3963" y="95"/>
          <a:ext cx="9866192" cy="21322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rtl="0">
            <a:lnSpc>
              <a:spcPct val="90000"/>
            </a:lnSpc>
            <a:spcBef>
              <a:spcPct val="0"/>
            </a:spcBef>
            <a:spcAft>
              <a:spcPct val="35000"/>
            </a:spcAft>
          </a:pPr>
          <a:r>
            <a:rPr lang="en-US" sz="5400" kern="1200" dirty="0" smtClean="0">
              <a:latin typeface="+mj-lt"/>
            </a:rPr>
            <a:t>Methods and Systems that …</a:t>
          </a:r>
          <a:endParaRPr lang="en-US" sz="5400" kern="1200" dirty="0">
            <a:latin typeface="+mj-lt"/>
          </a:endParaRPr>
        </a:p>
      </dsp:txBody>
      <dsp:txXfrm>
        <a:off x="66416" y="62548"/>
        <a:ext cx="9741286" cy="2007386"/>
      </dsp:txXfrm>
    </dsp:sp>
    <dsp:sp modelId="{85E5C89E-F838-D548-AF11-257998A96E10}">
      <dsp:nvSpPr>
        <dsp:cNvPr id="0" name=""/>
        <dsp:cNvSpPr/>
      </dsp:nvSpPr>
      <dsp:spPr>
        <a:xfrm>
          <a:off x="3963" y="2392933"/>
          <a:ext cx="1848986" cy="213229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dirty="0" smtClean="0">
              <a:solidFill>
                <a:srgbClr val="BAD80A"/>
              </a:solidFill>
            </a:rPr>
            <a:t>Adapt</a:t>
          </a:r>
          <a:r>
            <a:rPr lang="en-US" sz="2300" kern="1200" dirty="0" smtClean="0">
              <a:solidFill>
                <a:srgbClr val="BAD80A"/>
              </a:solidFill>
            </a:rPr>
            <a:t> </a:t>
          </a:r>
          <a:r>
            <a:rPr lang="en-US" sz="2300" kern="1200" dirty="0" smtClean="0">
              <a:latin typeface="+mj-lt"/>
            </a:rPr>
            <a:t>based on recorded data</a:t>
          </a:r>
          <a:endParaRPr lang="en-US" sz="2300" kern="1200" dirty="0">
            <a:latin typeface="+mj-lt"/>
          </a:endParaRPr>
        </a:p>
      </dsp:txBody>
      <dsp:txXfrm>
        <a:off x="58118" y="2447088"/>
        <a:ext cx="1740676" cy="2023982"/>
      </dsp:txXfrm>
    </dsp:sp>
    <dsp:sp modelId="{8DA4C13A-8CCD-5240-B9C9-199A83969C33}">
      <dsp:nvSpPr>
        <dsp:cNvPr id="0" name=""/>
        <dsp:cNvSpPr/>
      </dsp:nvSpPr>
      <dsp:spPr>
        <a:xfrm>
          <a:off x="2008264" y="2392933"/>
          <a:ext cx="1848986" cy="213229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dirty="0" smtClean="0">
              <a:solidFill>
                <a:srgbClr val="BAD80A"/>
              </a:solidFill>
            </a:rPr>
            <a:t>Predict</a:t>
          </a:r>
          <a:r>
            <a:rPr lang="en-US" sz="2300" kern="1200" dirty="0" smtClean="0">
              <a:solidFill>
                <a:srgbClr val="000000"/>
              </a:solidFill>
            </a:rPr>
            <a:t> </a:t>
          </a:r>
          <a:r>
            <a:rPr lang="en-US" sz="2300" kern="1200" dirty="0" smtClean="0">
              <a:latin typeface="+mj-lt"/>
            </a:rPr>
            <a:t>new data based on recorded data</a:t>
          </a:r>
          <a:endParaRPr lang="en-US" sz="2300" kern="1200" dirty="0">
            <a:latin typeface="+mj-lt"/>
          </a:endParaRPr>
        </a:p>
      </dsp:txBody>
      <dsp:txXfrm>
        <a:off x="2062419" y="2447088"/>
        <a:ext cx="1740676" cy="2023982"/>
      </dsp:txXfrm>
    </dsp:sp>
    <dsp:sp modelId="{B8255CCA-1F1C-6146-BF77-48A2DA108DA6}">
      <dsp:nvSpPr>
        <dsp:cNvPr id="0" name=""/>
        <dsp:cNvSpPr/>
      </dsp:nvSpPr>
      <dsp:spPr>
        <a:xfrm>
          <a:off x="4012566" y="2392933"/>
          <a:ext cx="1848986" cy="213229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dirty="0" smtClean="0">
              <a:solidFill>
                <a:srgbClr val="BAD80A"/>
              </a:solidFill>
            </a:rPr>
            <a:t>Optimize</a:t>
          </a:r>
          <a:r>
            <a:rPr lang="en-US" sz="2300" kern="1200" dirty="0" smtClean="0">
              <a:solidFill>
                <a:schemeClr val="tx1"/>
              </a:solidFill>
            </a:rPr>
            <a:t> </a:t>
          </a:r>
          <a:r>
            <a:rPr lang="en-US" sz="2300" kern="1200" dirty="0" smtClean="0">
              <a:latin typeface="+mj-lt"/>
            </a:rPr>
            <a:t>an action given a utility function</a:t>
          </a:r>
          <a:endParaRPr lang="en-US" sz="2300" kern="1200" dirty="0">
            <a:latin typeface="+mj-lt"/>
          </a:endParaRPr>
        </a:p>
      </dsp:txBody>
      <dsp:txXfrm>
        <a:off x="4066721" y="2447088"/>
        <a:ext cx="1740676" cy="2023982"/>
      </dsp:txXfrm>
    </dsp:sp>
    <dsp:sp modelId="{E24D6028-5D97-8C4A-9058-0748E136B783}">
      <dsp:nvSpPr>
        <dsp:cNvPr id="0" name=""/>
        <dsp:cNvSpPr/>
      </dsp:nvSpPr>
      <dsp:spPr>
        <a:xfrm>
          <a:off x="6016867" y="2392933"/>
          <a:ext cx="1848986" cy="213229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dirty="0" smtClean="0">
              <a:solidFill>
                <a:srgbClr val="BAD80A"/>
              </a:solidFill>
            </a:rPr>
            <a:t>Extract</a:t>
          </a:r>
          <a:r>
            <a:rPr lang="en-US" sz="2300" kern="1200" dirty="0" smtClean="0"/>
            <a:t> </a:t>
          </a:r>
          <a:r>
            <a:rPr lang="en-US" sz="2300" kern="1200" dirty="0" smtClean="0">
              <a:latin typeface="+mj-lt"/>
            </a:rPr>
            <a:t>hidden structure from the data</a:t>
          </a:r>
          <a:endParaRPr lang="en-US" sz="2300" kern="1200" dirty="0">
            <a:latin typeface="+mj-lt"/>
          </a:endParaRPr>
        </a:p>
      </dsp:txBody>
      <dsp:txXfrm>
        <a:off x="6071022" y="2447088"/>
        <a:ext cx="1740676" cy="2023982"/>
      </dsp:txXfrm>
    </dsp:sp>
    <dsp:sp modelId="{733B4949-55FF-224B-A16A-3FD4B0FFF1AC}">
      <dsp:nvSpPr>
        <dsp:cNvPr id="0" name=""/>
        <dsp:cNvSpPr/>
      </dsp:nvSpPr>
      <dsp:spPr>
        <a:xfrm>
          <a:off x="8021169" y="2392933"/>
          <a:ext cx="1848986" cy="213229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b="1" kern="1200" dirty="0" smtClean="0">
              <a:solidFill>
                <a:srgbClr val="BAD80A"/>
              </a:solidFill>
            </a:rPr>
            <a:t>Summarize</a:t>
          </a:r>
          <a:r>
            <a:rPr lang="en-US" sz="2300" kern="1200" dirty="0" smtClean="0">
              <a:solidFill>
                <a:srgbClr val="BAD80A"/>
              </a:solidFill>
            </a:rPr>
            <a:t> </a:t>
          </a:r>
          <a:r>
            <a:rPr lang="en-US" sz="2300" kern="1200" dirty="0" smtClean="0">
              <a:latin typeface="+mj-lt"/>
            </a:rPr>
            <a:t>data into concise descriptions</a:t>
          </a:r>
          <a:endParaRPr lang="en-US" sz="2300" kern="1200" dirty="0">
            <a:latin typeface="+mj-lt"/>
          </a:endParaRPr>
        </a:p>
      </dsp:txBody>
      <dsp:txXfrm>
        <a:off x="8075324" y="2447088"/>
        <a:ext cx="1740676" cy="2023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131A2-A32A-9344-AF5A-24F2877B8DC0}">
      <dsp:nvSpPr>
        <dsp:cNvPr id="0" name=""/>
        <dsp:cNvSpPr/>
      </dsp:nvSpPr>
      <dsp:spPr>
        <a:xfrm>
          <a:off x="3191" y="0"/>
          <a:ext cx="9870927" cy="213229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rtl="0">
            <a:lnSpc>
              <a:spcPct val="90000"/>
            </a:lnSpc>
            <a:spcBef>
              <a:spcPct val="0"/>
            </a:spcBef>
            <a:spcAft>
              <a:spcPct val="35000"/>
            </a:spcAft>
          </a:pPr>
          <a:r>
            <a:rPr lang="en-US" sz="5400" kern="1200" dirty="0" smtClean="0">
              <a:latin typeface="+mj-lt"/>
            </a:rPr>
            <a:t>Methods and Systems that …</a:t>
          </a:r>
          <a:endParaRPr lang="en-US" sz="5400" kern="1200" dirty="0">
            <a:latin typeface="+mj-lt"/>
          </a:endParaRPr>
        </a:p>
      </dsp:txBody>
      <dsp:txXfrm>
        <a:off x="65644" y="62453"/>
        <a:ext cx="9746021" cy="2007386"/>
      </dsp:txXfrm>
    </dsp:sp>
    <dsp:sp modelId="{77EC07F2-3085-674D-808B-B1FE6156293C}">
      <dsp:nvSpPr>
        <dsp:cNvPr id="0" name=""/>
        <dsp:cNvSpPr/>
      </dsp:nvSpPr>
      <dsp:spPr>
        <a:xfrm>
          <a:off x="1595" y="2392933"/>
          <a:ext cx="2321478" cy="213229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0" kern="1200" dirty="0" smtClean="0"/>
            <a:t>can yield </a:t>
          </a:r>
          <a:r>
            <a:rPr lang="en-US" sz="2000" b="1" kern="1200" dirty="0" smtClean="0">
              <a:solidFill>
                <a:schemeClr val="tx1"/>
              </a:solidFill>
            </a:rPr>
            <a:t>Garbage-In-Knowledge-Out</a:t>
          </a:r>
          <a:endParaRPr lang="en-US" sz="2000" b="1" kern="1200" dirty="0">
            <a:solidFill>
              <a:schemeClr val="tx1"/>
            </a:solidFill>
          </a:endParaRPr>
        </a:p>
      </dsp:txBody>
      <dsp:txXfrm>
        <a:off x="64048" y="2455386"/>
        <a:ext cx="2196572" cy="2007386"/>
      </dsp:txXfrm>
    </dsp:sp>
    <dsp:sp modelId="{9824CA47-FB0B-1945-A966-E5837D1BF3FD}">
      <dsp:nvSpPr>
        <dsp:cNvPr id="0" name=""/>
        <dsp:cNvSpPr/>
      </dsp:nvSpPr>
      <dsp:spPr>
        <a:xfrm>
          <a:off x="2518078" y="2392933"/>
          <a:ext cx="2321478" cy="213229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perform good </a:t>
          </a:r>
          <a:r>
            <a:rPr lang="en-US" sz="2000" b="1" kern="1200" dirty="0" smtClean="0">
              <a:solidFill>
                <a:schemeClr val="tx1"/>
              </a:solidFill>
            </a:rPr>
            <a:t>predictions without data modeling </a:t>
          </a:r>
          <a:r>
            <a:rPr lang="en-US" sz="2000" kern="1200" dirty="0" smtClean="0"/>
            <a:t>&amp; feature engineering</a:t>
          </a:r>
          <a:endParaRPr lang="en-US" sz="2000" kern="1200" dirty="0"/>
        </a:p>
      </dsp:txBody>
      <dsp:txXfrm>
        <a:off x="2580531" y="2455386"/>
        <a:ext cx="2196572" cy="2007386"/>
      </dsp:txXfrm>
    </dsp:sp>
    <dsp:sp modelId="{0998BEB8-595E-EE4D-A212-6D80F40260ED}">
      <dsp:nvSpPr>
        <dsp:cNvPr id="0" name=""/>
        <dsp:cNvSpPr/>
      </dsp:nvSpPr>
      <dsp:spPr>
        <a:xfrm>
          <a:off x="5034561" y="2392933"/>
          <a:ext cx="2321478" cy="213229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solidFill>
                <a:schemeClr val="tx1"/>
              </a:solidFill>
            </a:rPr>
            <a:t>Silver-bullet for all data-driven tasks</a:t>
          </a:r>
          <a:r>
            <a:rPr lang="en-US" sz="2000" kern="1200" dirty="0" smtClean="0">
              <a:solidFill>
                <a:schemeClr val="tx1"/>
              </a:solidFill>
            </a:rPr>
            <a:t> </a:t>
          </a:r>
          <a:r>
            <a:rPr lang="en-US" sz="2000" kern="1200" dirty="0" smtClean="0"/>
            <a:t>– it’s a powerful data tool!</a:t>
          </a:r>
          <a:endParaRPr lang="en-US" sz="2000" kern="1200" dirty="0"/>
        </a:p>
      </dsp:txBody>
      <dsp:txXfrm>
        <a:off x="5097014" y="2455386"/>
        <a:ext cx="2196572" cy="2007386"/>
      </dsp:txXfrm>
    </dsp:sp>
    <dsp:sp modelId="{872AB337-C96A-D446-9824-385BA13F03A7}">
      <dsp:nvSpPr>
        <dsp:cNvPr id="0" name=""/>
        <dsp:cNvSpPr/>
      </dsp:nvSpPr>
      <dsp:spPr>
        <a:xfrm>
          <a:off x="7476919" y="2378924"/>
          <a:ext cx="2321478" cy="2132292"/>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2">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are a </a:t>
          </a:r>
          <a:r>
            <a:rPr lang="en-US" sz="2000" b="1" kern="1200" dirty="0" smtClean="0">
              <a:solidFill>
                <a:schemeClr val="tx1"/>
              </a:solidFill>
            </a:rPr>
            <a:t>replacement for business rules </a:t>
          </a:r>
          <a:r>
            <a:rPr lang="en-US" sz="2000" kern="1200" dirty="0" smtClean="0"/>
            <a:t>– they augment them!</a:t>
          </a:r>
          <a:endParaRPr lang="en-US" sz="2000" kern="1200" dirty="0"/>
        </a:p>
      </dsp:txBody>
      <dsp:txXfrm>
        <a:off x="7539372" y="2441377"/>
        <a:ext cx="2196572" cy="20073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22B5D-F06C-4422-9525-01DBB9D26449}">
      <dsp:nvSpPr>
        <dsp:cNvPr id="0" name=""/>
        <dsp:cNvSpPr/>
      </dsp:nvSpPr>
      <dsp:spPr>
        <a:xfrm rot="10800000">
          <a:off x="0" y="0"/>
          <a:ext cx="5564607" cy="1016592"/>
        </a:xfrm>
        <a:prstGeom prst="trapezoid">
          <a:avLst>
            <a:gd name="adj" fmla="val 68422"/>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ML Applications Marketplace</a:t>
          </a:r>
          <a:endParaRPr lang="en-US" sz="1800" kern="1200" dirty="0"/>
        </a:p>
      </dsp:txBody>
      <dsp:txXfrm rot="-10800000">
        <a:off x="973806" y="0"/>
        <a:ext cx="3616994" cy="1016592"/>
      </dsp:txXfrm>
    </dsp:sp>
    <dsp:sp modelId="{69FD711A-7047-4D69-82AD-7267AC2DE497}">
      <dsp:nvSpPr>
        <dsp:cNvPr id="0" name=""/>
        <dsp:cNvSpPr/>
      </dsp:nvSpPr>
      <dsp:spPr>
        <a:xfrm rot="10800000">
          <a:off x="695575" y="1016591"/>
          <a:ext cx="4173455" cy="1016592"/>
        </a:xfrm>
        <a:prstGeom prst="trapezoid">
          <a:avLst>
            <a:gd name="adj" fmla="val 68422"/>
          </a:avLst>
        </a:prstGeom>
        <a:solidFill>
          <a:schemeClr val="accent1">
            <a:shade val="80000"/>
            <a:hueOff val="-252033"/>
            <a:satOff val="0"/>
            <a:lumOff val="112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ML Operationalization</a:t>
          </a:r>
          <a:endParaRPr lang="en-US" sz="1800" kern="1200" dirty="0"/>
        </a:p>
      </dsp:txBody>
      <dsp:txXfrm rot="-10800000">
        <a:off x="1425930" y="1016591"/>
        <a:ext cx="2712745" cy="1016592"/>
      </dsp:txXfrm>
    </dsp:sp>
    <dsp:sp modelId="{73850EEC-0046-4A04-B786-EFB0BB83D6B8}">
      <dsp:nvSpPr>
        <dsp:cNvPr id="0" name=""/>
        <dsp:cNvSpPr/>
      </dsp:nvSpPr>
      <dsp:spPr>
        <a:xfrm rot="10800000">
          <a:off x="1391151" y="2033184"/>
          <a:ext cx="2782303" cy="1016592"/>
        </a:xfrm>
        <a:prstGeom prst="trapezoid">
          <a:avLst>
            <a:gd name="adj" fmla="val 68422"/>
          </a:avLst>
        </a:prstGeom>
        <a:solidFill>
          <a:schemeClr val="accent1">
            <a:shade val="80000"/>
            <a:hueOff val="-504065"/>
            <a:satOff val="0"/>
            <a:lumOff val="225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ML Studio</a:t>
          </a:r>
          <a:endParaRPr lang="en-US" sz="1800" kern="1200" dirty="0"/>
        </a:p>
      </dsp:txBody>
      <dsp:txXfrm rot="-10800000">
        <a:off x="1878054" y="2033184"/>
        <a:ext cx="1808497" cy="1016592"/>
      </dsp:txXfrm>
    </dsp:sp>
    <dsp:sp modelId="{40669D89-AE4B-42A2-BEC0-78829801863A}">
      <dsp:nvSpPr>
        <dsp:cNvPr id="0" name=""/>
        <dsp:cNvSpPr/>
      </dsp:nvSpPr>
      <dsp:spPr>
        <a:xfrm rot="10800000">
          <a:off x="2086727" y="3049776"/>
          <a:ext cx="1391151" cy="1016592"/>
        </a:xfrm>
        <a:prstGeom prst="trapezoid">
          <a:avLst>
            <a:gd name="adj" fmla="val 68422"/>
          </a:avLst>
        </a:prstGeom>
        <a:solidFill>
          <a:schemeClr val="accent1">
            <a:shade val="80000"/>
            <a:hueOff val="-756098"/>
            <a:satOff val="0"/>
            <a:lumOff val="338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ML </a:t>
          </a:r>
          <a:br>
            <a:rPr lang="en-US" sz="1800" kern="1200" dirty="0" smtClean="0"/>
          </a:br>
          <a:r>
            <a:rPr lang="en-US" sz="1800" kern="1200" dirty="0" err="1" smtClean="0"/>
            <a:t>Algo</a:t>
          </a:r>
          <a:endParaRPr lang="en-US" sz="1800" kern="1200" dirty="0"/>
        </a:p>
      </dsp:txBody>
      <dsp:txXfrm rot="-10800000">
        <a:off x="2086727" y="3049776"/>
        <a:ext cx="1391151" cy="10165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045E1-F36F-434B-AF2B-1724CA927AFF}" type="datetimeFigureOut">
              <a:rPr lang="en-US" smtClean="0"/>
              <a:t>9/25/2014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E8AEAB-5E88-43D5-9B7F-69C2CB6940C1}" type="slidenum">
              <a:rPr lang="en-US" smtClean="0"/>
              <a:t>‹#›</a:t>
            </a:fld>
            <a:endParaRPr lang="en-US"/>
          </a:p>
        </p:txBody>
      </p:sp>
    </p:spTree>
    <p:extLst>
      <p:ext uri="{BB962C8B-B14F-4D97-AF65-F5344CB8AC3E}">
        <p14:creationId xmlns:p14="http://schemas.microsoft.com/office/powerpoint/2010/main" val="2649933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600" dirty="0" smtClean="0"/>
              <a:t>Good afternoon everyone!</a:t>
            </a:r>
          </a:p>
          <a:p>
            <a:endParaRPr lang="en-US" sz="1000" dirty="0" smtClean="0"/>
          </a:p>
          <a:p>
            <a:pPr marL="0" indent="0">
              <a:buNone/>
            </a:pPr>
            <a:r>
              <a:rPr lang="en-US" sz="1600" dirty="0" smtClean="0"/>
              <a:t>I’m really excited to talk to you today about Windows Azure.</a:t>
            </a:r>
          </a:p>
          <a:p>
            <a:pPr marL="0" indent="0">
              <a:buNone/>
            </a:pPr>
            <a:endParaRPr lang="en-US" sz="1050" dirty="0" smtClean="0"/>
          </a:p>
          <a:p>
            <a:pPr marL="0" indent="0">
              <a:buNone/>
            </a:pPr>
            <a:r>
              <a:rPr lang="en-US" sz="1600" dirty="0" smtClean="0"/>
              <a:t>We launched Windows Azure two years ago, and since that time we’ve enhanced it regularly with new features and capabilities. </a:t>
            </a:r>
          </a:p>
          <a:p>
            <a:pPr marL="0" indent="0">
              <a:buNone/>
            </a:pPr>
            <a:r>
              <a:rPr lang="en-US" sz="1000" dirty="0" smtClean="0"/>
              <a:t> </a:t>
            </a:r>
            <a:endParaRPr lang="en-US" sz="300" dirty="0" smtClean="0"/>
          </a:p>
          <a:p>
            <a:pPr marL="0" indent="0">
              <a:buNone/>
            </a:pPr>
            <a:r>
              <a:rPr lang="en-US" sz="1600" dirty="0" smtClean="0"/>
              <a:t>Today we are announcing our most significant release yet.  Today’s release elevates Azure to a new level, opens it up to even more developers, and is designed to power the next generation of applications.</a:t>
            </a:r>
          </a:p>
          <a:p>
            <a:pPr marL="0" indent="0">
              <a:buNone/>
            </a:pPr>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114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http://us.123rf.com/400wm/400/400/johnkwan/johnkwan1008/johnkwan100800099/7596302-yes-no-or-maybe-concepts-of-making-business-decision.jpg</a:t>
            </a:r>
          </a:p>
          <a:p>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A459BB0-7B21-402B-96B6-0561969FFD6A}" type="datetime1">
              <a:rPr lang="en-US" smtClean="0"/>
              <a:t>9/25/2014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5478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See http://www.biganalytics2013.com/presentations/Neil-Raden-Big-Data-Analytics-The-Art-of-Data-Science.pdf – p7</a:t>
            </a:r>
            <a:endParaRPr lang="en-US"/>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B3B9C2-CCA5-40DF-ADA4-7AE1979E55C9}" type="datetime1">
              <a:rPr lang="en-US" smtClean="0"/>
              <a:t>9/25/2014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631378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baseline="0" dirty="0" smtClean="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CFE915C-13C7-4B2D-91E8-E6AD597D5EAE}" type="datetime1">
              <a:rPr lang="en-US" smtClean="0">
                <a:solidFill>
                  <a:prstClr val="black"/>
                </a:solidFill>
              </a:rPr>
              <a:pPr/>
              <a:t>9/25/2014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8" name="Notes Placeholder 2"/>
          <p:cNvSpPr txBox="1">
            <a:spLocks/>
          </p:cNvSpPr>
          <p:nvPr/>
        </p:nvSpPr>
        <p:spPr>
          <a:xfrm>
            <a:off x="701040" y="4415790"/>
            <a:ext cx="5608320" cy="4183380"/>
          </a:xfrm>
          <a:prstGeom prst="rect">
            <a:avLst/>
          </a:prstGeom>
        </p:spPr>
        <p:txBody>
          <a:bodyPr vert="horz" lIns="91440" tIns="45720" rIns="91440" bIns="45720" rtlCol="0"/>
          <a:lst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a:lstStyle>
          <a:p>
            <a:r>
              <a:rPr lang="en-US" smtClean="0">
                <a:solidFill>
                  <a:prstClr val="black"/>
                </a:solidFill>
              </a:rPr>
              <a:t>So we can see that ML can make it possible to solve extremely hard problems – problems that otherwise might be beyond our abilities to program up. In this sense, ML is a powerful new tool for software engineering. </a:t>
            </a:r>
          </a:p>
          <a:p>
            <a:endParaRPr lang="en-US" smtClean="0">
              <a:solidFill>
                <a:prstClr val="black"/>
              </a:solidFill>
            </a:endParaRPr>
          </a:p>
          <a:p>
            <a:r>
              <a:rPr lang="en-US" smtClean="0">
                <a:solidFill>
                  <a:prstClr val="black"/>
                </a:solidFill>
              </a:rPr>
              <a:t>But the impact of ML goes beyond software development. ML is the key to extracting more value from Big Data and capturing human intelligence. It is also central in how we approach advanced analytics at Microsoft</a:t>
            </a:r>
          </a:p>
          <a:p>
            <a:endParaRPr lang="en-US" dirty="0" smtClean="0">
              <a:solidFill>
                <a:prstClr val="black"/>
              </a:solidFill>
            </a:endParaRPr>
          </a:p>
        </p:txBody>
      </p:sp>
    </p:spTree>
    <p:extLst>
      <p:ext uri="{BB962C8B-B14F-4D97-AF65-F5344CB8AC3E}">
        <p14:creationId xmlns:p14="http://schemas.microsoft.com/office/powerpoint/2010/main" val="317089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FF0BC4-E63B-45C4-9728-BECA15F56B24}" type="datetime1">
              <a:rPr lang="en-US" smtClean="0">
                <a:solidFill>
                  <a:prstClr val="black"/>
                </a:solidFill>
              </a:rPr>
              <a:pPr/>
              <a:t>9/25/2014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922877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a:ea typeface="+mn-ea"/>
                <a:cs typeface="+mn-cs"/>
              </a:rPr>
              <a:t>TechReady 18</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F0BC4-E63B-45C4-9728-BECA15F56B2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3474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a:ea typeface="+mn-ea"/>
                <a:cs typeface="+mn-cs"/>
              </a:rPr>
              <a:t>TechReady 18</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FF0BC4-E63B-45C4-9728-BECA15F56B2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6247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a:t>
            </a:r>
          </a:p>
          <a:p>
            <a:pPr marL="228600" indent="-228600">
              <a:buAutoNum type="arabicPeriod"/>
            </a:pPr>
            <a:r>
              <a:rPr lang="en-US" baseline="0" dirty="0" smtClean="0"/>
              <a:t>AIP DataLab.pdf page 3</a:t>
            </a:r>
          </a:p>
          <a:p>
            <a:pPr marL="228600" indent="-228600">
              <a:buAutoNum type="arabicPeriod"/>
            </a:pPr>
            <a:r>
              <a:rPr lang="en-US" baseline="0" dirty="0" smtClean="0"/>
              <a:t>Deep Dive on Big Data.pptx by Val Fontama(slide 10)</a:t>
            </a:r>
          </a:p>
          <a:p>
            <a:endParaRPr lang="en-US" dirty="0" smtClean="0"/>
          </a:p>
          <a:p>
            <a:r>
              <a:rPr lang="en-US" dirty="0" smtClean="0"/>
              <a:t>To be fully effective, organizations need to build predictive analytics into ongoing business processes so the results can be used in real time. </a:t>
            </a:r>
            <a:r>
              <a:rPr lang="en-US" sz="1000" b="0" i="0" u="none" strike="noStrike" kern="1200" baseline="0" dirty="0" smtClean="0">
                <a:solidFill>
                  <a:schemeClr val="tx1"/>
                </a:solidFill>
                <a:latin typeface="Segoe UI Light" pitchFamily="34" charset="0"/>
                <a:ea typeface="+mn-ea"/>
                <a:cs typeface="+mn-cs"/>
              </a:rPr>
              <a:t>While the market demands deployable predictions, it also requires the ability to frequently update the model to respond to changes in business conditions, new threats and/or opportunities, or simply improve a predictive model. </a:t>
            </a:r>
          </a:p>
          <a:p>
            <a:r>
              <a:rPr lang="en-US" sz="1000" b="0" i="0" u="none" strike="noStrike" kern="1200" baseline="0" dirty="0" smtClean="0">
                <a:solidFill>
                  <a:schemeClr val="tx1"/>
                </a:solidFill>
                <a:latin typeface="Segoe UI Light" pitchFamily="34" charset="0"/>
                <a:ea typeface="+mn-ea"/>
                <a:cs typeface="+mn-cs"/>
              </a:rPr>
              <a:t>This slide explains a five steps process/workflow to build a predictive model:</a:t>
            </a:r>
          </a:p>
          <a:p>
            <a:pPr marL="228600" marR="0" indent="-228600" algn="l" defTabSz="932404" rtl="0" eaLnBrk="1" fontAlgn="auto" latinLnBrk="0" hangingPunct="1">
              <a:lnSpc>
                <a:spcPct val="90000"/>
              </a:lnSpc>
              <a:spcBef>
                <a:spcPts val="0"/>
              </a:spcBef>
              <a:spcAft>
                <a:spcPts val="340"/>
              </a:spcAft>
              <a:buClrTx/>
              <a:buSzTx/>
              <a:buFontTx/>
              <a:buAutoNum type="arabicPeriod"/>
              <a:tabLst/>
              <a:defRPr/>
            </a:pPr>
            <a:r>
              <a:rPr lang="en-US" sz="1000" dirty="0" smtClean="0">
                <a:gradFill>
                  <a:gsLst>
                    <a:gs pos="0">
                      <a:srgbClr val="FFFFFF"/>
                    </a:gs>
                    <a:gs pos="100000">
                      <a:srgbClr val="FFFFFF"/>
                    </a:gs>
                  </a:gsLst>
                  <a:lin ang="5400000" scaled="0"/>
                </a:gradFill>
              </a:rPr>
              <a:t>Business Problem identification</a:t>
            </a:r>
          </a:p>
          <a:p>
            <a:pPr marL="228600" marR="0" indent="-228600" algn="l" defTabSz="932404" rtl="0" eaLnBrk="1" fontAlgn="auto" latinLnBrk="0" hangingPunct="1">
              <a:lnSpc>
                <a:spcPct val="90000"/>
              </a:lnSpc>
              <a:spcBef>
                <a:spcPts val="0"/>
              </a:spcBef>
              <a:spcAft>
                <a:spcPts val="340"/>
              </a:spcAft>
              <a:buClrTx/>
              <a:buSzTx/>
              <a:buFontTx/>
              <a:buAutoNum type="arabicPeriod"/>
              <a:tabLst/>
              <a:defRPr/>
            </a:pPr>
            <a:r>
              <a:rPr lang="en-US" sz="1000" dirty="0" smtClean="0">
                <a:gradFill>
                  <a:gsLst>
                    <a:gs pos="0">
                      <a:srgbClr val="FFFFFF"/>
                    </a:gs>
                    <a:gs pos="100000">
                      <a:srgbClr val="FFFFFF"/>
                    </a:gs>
                  </a:gsLst>
                  <a:lin ang="5400000" scaled="0"/>
                </a:gradFill>
              </a:rPr>
              <a:t>Data Preparation</a:t>
            </a:r>
          </a:p>
          <a:p>
            <a:pPr marL="228600" marR="0" indent="-228600" algn="l" defTabSz="932404" rtl="0" eaLnBrk="1" fontAlgn="auto" latinLnBrk="0" hangingPunct="1">
              <a:lnSpc>
                <a:spcPct val="90000"/>
              </a:lnSpc>
              <a:spcBef>
                <a:spcPts val="0"/>
              </a:spcBef>
              <a:spcAft>
                <a:spcPts val="340"/>
              </a:spcAft>
              <a:buClrTx/>
              <a:buSzTx/>
              <a:buFontTx/>
              <a:buAutoNum type="arabicPeriod"/>
              <a:tabLst/>
              <a:defRPr/>
            </a:pPr>
            <a:r>
              <a:rPr lang="en-US" sz="1000" dirty="0" smtClean="0">
                <a:gradFill>
                  <a:gsLst>
                    <a:gs pos="0">
                      <a:srgbClr val="FFFFFF"/>
                    </a:gs>
                    <a:gs pos="100000">
                      <a:srgbClr val="FFFFFF"/>
                    </a:gs>
                  </a:gsLst>
                  <a:lin ang="5400000" scaled="0"/>
                </a:gradFill>
              </a:rPr>
              <a:t>Iterative Model Development</a:t>
            </a:r>
          </a:p>
          <a:p>
            <a:pPr marL="228600" marR="0" indent="-228600" algn="l" defTabSz="932404" rtl="0" eaLnBrk="1" fontAlgn="auto" latinLnBrk="0" hangingPunct="1">
              <a:lnSpc>
                <a:spcPct val="90000"/>
              </a:lnSpc>
              <a:spcBef>
                <a:spcPts val="0"/>
              </a:spcBef>
              <a:spcAft>
                <a:spcPts val="340"/>
              </a:spcAft>
              <a:buClrTx/>
              <a:buSzTx/>
              <a:buFontTx/>
              <a:buAutoNum type="arabicPeriod"/>
              <a:tabLst/>
              <a:defRPr/>
            </a:pPr>
            <a:r>
              <a:rPr lang="en-US" sz="1000" dirty="0" smtClean="0">
                <a:gradFill>
                  <a:gsLst>
                    <a:gs pos="0">
                      <a:srgbClr val="FFFFFF"/>
                    </a:gs>
                    <a:gs pos="100000">
                      <a:srgbClr val="FFFFFF"/>
                    </a:gs>
                  </a:gsLst>
                  <a:lin ang="5400000" scaled="0"/>
                </a:gradFill>
              </a:rPr>
              <a:t>Deploy</a:t>
            </a:r>
            <a:r>
              <a:rPr lang="en-US" sz="1000" baseline="0" dirty="0" smtClean="0">
                <a:gradFill>
                  <a:gsLst>
                    <a:gs pos="0">
                      <a:srgbClr val="FFFFFF"/>
                    </a:gs>
                    <a:gs pos="100000">
                      <a:srgbClr val="FFFFFF"/>
                    </a:gs>
                  </a:gsLst>
                  <a:lin ang="5400000" scaled="0"/>
                </a:gradFill>
              </a:rPr>
              <a:t> Model /Operationalize</a:t>
            </a:r>
          </a:p>
          <a:p>
            <a:pPr marL="228600" marR="0" indent="-228600" algn="l" defTabSz="932404" rtl="0" eaLnBrk="1" fontAlgn="auto" latinLnBrk="0" hangingPunct="1">
              <a:lnSpc>
                <a:spcPct val="90000"/>
              </a:lnSpc>
              <a:spcBef>
                <a:spcPts val="0"/>
              </a:spcBef>
              <a:spcAft>
                <a:spcPts val="340"/>
              </a:spcAft>
              <a:buClrTx/>
              <a:buSzTx/>
              <a:buFontTx/>
              <a:buAutoNum type="arabicPeriod"/>
              <a:tabLst/>
              <a:defRPr/>
            </a:pPr>
            <a:r>
              <a:rPr lang="en-US" sz="1000" baseline="0" dirty="0" smtClean="0">
                <a:gradFill>
                  <a:gsLst>
                    <a:gs pos="0">
                      <a:srgbClr val="FFFFFF"/>
                    </a:gs>
                    <a:gs pos="100000">
                      <a:srgbClr val="FFFFFF"/>
                    </a:gs>
                  </a:gsLst>
                  <a:lin ang="5400000" scaled="0"/>
                </a:gradFill>
              </a:rPr>
              <a:t>Monitor Model’s Performance</a:t>
            </a:r>
            <a:endParaRPr lang="en-US" sz="1000" dirty="0" smtClean="0">
              <a:gradFill>
                <a:gsLst>
                  <a:gs pos="0">
                    <a:srgbClr val="FFFFFF"/>
                  </a:gs>
                  <a:gs pos="100000">
                    <a:srgbClr val="FFFFFF"/>
                  </a:gs>
                </a:gsLst>
                <a:lin ang="5400000" scaled="0"/>
              </a:gradFill>
            </a:endParaRPr>
          </a:p>
          <a:p>
            <a:endParaRPr lang="en-US" dirty="0" smtClean="0"/>
          </a:p>
          <a:p>
            <a:pPr marL="228600" marR="0" indent="-228600" algn="l" defTabSz="932404" rtl="0" eaLnBrk="1" fontAlgn="auto" latinLnBrk="0" hangingPunct="1">
              <a:lnSpc>
                <a:spcPct val="90000"/>
              </a:lnSpc>
              <a:spcBef>
                <a:spcPts val="0"/>
              </a:spcBef>
              <a:spcAft>
                <a:spcPts val="340"/>
              </a:spcAft>
              <a:buClrTx/>
              <a:buSzTx/>
              <a:buFont typeface="+mj-lt"/>
              <a:buAutoNum type="arabicPeriod"/>
              <a:tabLst/>
              <a:defRPr/>
            </a:pPr>
            <a:r>
              <a:rPr lang="en-CA" sz="1000" b="1" dirty="0" smtClean="0">
                <a:latin typeface="Calibri"/>
              </a:rPr>
              <a:t>Business Problem –</a:t>
            </a:r>
          </a:p>
          <a:p>
            <a:pPr marL="251466" indent="-251466" defTabSz="1341150">
              <a:spcAft>
                <a:spcPts val="880"/>
              </a:spcAft>
              <a:buFont typeface="Arial" pitchFamily="34" charset="0"/>
              <a:buChar char="•"/>
            </a:pPr>
            <a:r>
              <a:rPr lang="en-US" sz="1000" dirty="0" smtClean="0">
                <a:latin typeface="Calibri"/>
              </a:rPr>
              <a:t>A retail Bank uses a credit scorecard every day to issue new loans or monitor performance of existing loans</a:t>
            </a:r>
          </a:p>
          <a:p>
            <a:pPr marL="251466" indent="-251466" defTabSz="1341150">
              <a:spcAft>
                <a:spcPts val="880"/>
              </a:spcAft>
              <a:buFont typeface="Arial" pitchFamily="34" charset="0"/>
              <a:buChar char="•"/>
            </a:pPr>
            <a:r>
              <a:rPr lang="en-CA" sz="1000" dirty="0" smtClean="0">
                <a:latin typeface="Calibri"/>
              </a:rPr>
              <a:t>To be competitive the Bank needs to aggressively acquire new customers, but limit the risk of default</a:t>
            </a:r>
          </a:p>
          <a:p>
            <a:pPr marL="251466" indent="-251466" defTabSz="1341150">
              <a:spcAft>
                <a:spcPts val="880"/>
              </a:spcAft>
              <a:buFont typeface="Arial" pitchFamily="34" charset="0"/>
              <a:buChar char="•"/>
            </a:pPr>
            <a:r>
              <a:rPr lang="en-CA" sz="1000" dirty="0" smtClean="0">
                <a:latin typeface="Calibri"/>
              </a:rPr>
              <a:t>A Credit scorecard is used to maximize profit by accepting the largest pool of customers who will pay their debt.</a:t>
            </a:r>
          </a:p>
          <a:p>
            <a:pPr marL="251466" indent="-251466" defTabSz="1341150">
              <a:spcAft>
                <a:spcPts val="880"/>
              </a:spcAft>
              <a:buFont typeface="Arial" pitchFamily="34" charset="0"/>
              <a:buChar char="•"/>
            </a:pPr>
            <a:r>
              <a:rPr lang="en-CA" sz="1000" dirty="0" smtClean="0">
                <a:latin typeface="Calibri"/>
              </a:rPr>
              <a:t>A credit scorecard is a predictive model used to predict likelihood of default.</a:t>
            </a:r>
          </a:p>
          <a:p>
            <a:pPr marL="0" marR="0" indent="0" algn="l" defTabSz="932404" rtl="0" eaLnBrk="1" fontAlgn="auto" latinLnBrk="0" hangingPunct="1">
              <a:lnSpc>
                <a:spcPct val="90000"/>
              </a:lnSpc>
              <a:spcBef>
                <a:spcPts val="0"/>
              </a:spcBef>
              <a:spcAft>
                <a:spcPts val="340"/>
              </a:spcAft>
              <a:buClrTx/>
              <a:buSzTx/>
              <a:buFont typeface="+mj-lt"/>
              <a:buNone/>
              <a:tabLst/>
              <a:defRPr/>
            </a:pPr>
            <a:r>
              <a:rPr lang="en-US" b="1" dirty="0" smtClean="0"/>
              <a:t>2</a:t>
            </a:r>
            <a:r>
              <a:rPr lang="en-US" b="1" baseline="0" dirty="0" smtClean="0"/>
              <a:t>    </a:t>
            </a:r>
            <a:r>
              <a:rPr lang="en-US" b="1" dirty="0" smtClean="0"/>
              <a:t>Data Preparation- </a:t>
            </a:r>
          </a:p>
          <a:p>
            <a:pPr lvl="1" defTabSz="1341150"/>
            <a:r>
              <a:rPr lang="en-CA" sz="1000" b="1" dirty="0" smtClean="0">
                <a:latin typeface="Calibri"/>
              </a:rPr>
              <a:t>2a) Identify &amp; acquire data(</a:t>
            </a:r>
            <a:r>
              <a:rPr lang="en-CA" sz="1000" i="1" dirty="0" smtClean="0">
                <a:latin typeface="Calibri"/>
              </a:rPr>
              <a:t>(In-house business/IT, consultant, 3’rd party data providers)</a:t>
            </a:r>
            <a:endParaRPr lang="en-CA" sz="1000" b="1" dirty="0" smtClean="0">
              <a:latin typeface="Calibri"/>
            </a:endParaRPr>
          </a:p>
          <a:p>
            <a:pPr marL="468649" lvl="1" indent="-251466" defTabSz="1341150">
              <a:buFont typeface="Arial" pitchFamily="34" charset="0"/>
              <a:buChar char="•"/>
            </a:pPr>
            <a:r>
              <a:rPr lang="en-CA" sz="1000" dirty="0" smtClean="0">
                <a:latin typeface="Calibri"/>
              </a:rPr>
              <a:t>Banks’s credit data</a:t>
            </a:r>
          </a:p>
          <a:p>
            <a:pPr marL="468649" lvl="1" indent="-251466" defTabSz="1341150">
              <a:buFont typeface="Arial" pitchFamily="34" charset="0"/>
              <a:buChar char="•"/>
            </a:pPr>
            <a:r>
              <a:rPr lang="en-CA" sz="1000" dirty="0" smtClean="0">
                <a:latin typeface="Calibri"/>
              </a:rPr>
              <a:t>Payment history data from credit bureaux</a:t>
            </a:r>
          </a:p>
          <a:p>
            <a:pPr marL="468649" lvl="1" indent="-251466" defTabSz="1341150">
              <a:buFont typeface="Arial" pitchFamily="34" charset="0"/>
              <a:buChar char="•"/>
            </a:pPr>
            <a:r>
              <a:rPr lang="en-CA" sz="1000" dirty="0" smtClean="0">
                <a:latin typeface="Calibri"/>
              </a:rPr>
              <a:t>Demographic data from 3</a:t>
            </a:r>
            <a:r>
              <a:rPr lang="en-CA" sz="1000" baseline="30000" dirty="0" smtClean="0">
                <a:latin typeface="Calibri"/>
              </a:rPr>
              <a:t>rd</a:t>
            </a:r>
            <a:r>
              <a:rPr lang="en-CA" sz="1000" dirty="0" smtClean="0">
                <a:latin typeface="Calibri"/>
              </a:rPr>
              <a:t> party</a:t>
            </a:r>
          </a:p>
          <a:p>
            <a:pPr marL="217183" marR="0" lvl="1" indent="0" algn="l" defTabSz="1341150" rtl="0" eaLnBrk="1" fontAlgn="auto" latinLnBrk="0" hangingPunct="1">
              <a:lnSpc>
                <a:spcPct val="90000"/>
              </a:lnSpc>
              <a:spcBef>
                <a:spcPts val="0"/>
              </a:spcBef>
              <a:spcAft>
                <a:spcPts val="340"/>
              </a:spcAft>
              <a:buClrTx/>
              <a:buSzTx/>
              <a:buFont typeface="Arial" pitchFamily="34" charset="0"/>
              <a:buNone/>
              <a:tabLst/>
              <a:defRPr/>
            </a:pPr>
            <a:r>
              <a:rPr lang="en-CA" sz="1000" b="1" dirty="0" smtClean="0">
                <a:latin typeface="Calibri"/>
              </a:rPr>
              <a:t>2b) Clean, Shape, Pre-process Data (</a:t>
            </a:r>
            <a:r>
              <a:rPr lang="en-CA" sz="1000" i="1" dirty="0" smtClean="0">
                <a:latin typeface="Calibri"/>
              </a:rPr>
              <a:t>In-house IT, consultant, community)</a:t>
            </a:r>
          </a:p>
          <a:p>
            <a:pPr marL="217183" marR="0" lvl="1" indent="0" algn="l" defTabSz="1341150" rtl="0" eaLnBrk="1" fontAlgn="auto" latinLnBrk="0" hangingPunct="1">
              <a:lnSpc>
                <a:spcPct val="90000"/>
              </a:lnSpc>
              <a:spcBef>
                <a:spcPts val="0"/>
              </a:spcBef>
              <a:spcAft>
                <a:spcPts val="340"/>
              </a:spcAft>
              <a:buClrTx/>
              <a:buSzTx/>
              <a:buFont typeface="Arial" pitchFamily="34" charset="0"/>
              <a:buNone/>
              <a:tabLst/>
              <a:defRPr/>
            </a:pPr>
            <a:r>
              <a:rPr lang="en-CA" sz="1000" b="0" dirty="0" smtClean="0">
                <a:latin typeface="Calibri"/>
              </a:rPr>
              <a:t>MSFT tools: Data Explorer, Project Passau</a:t>
            </a:r>
          </a:p>
          <a:p>
            <a:pPr marL="0" marR="0" indent="0" algn="l" defTabSz="1341150" rtl="0" eaLnBrk="1" fontAlgn="auto" latinLnBrk="0" hangingPunct="1">
              <a:lnSpc>
                <a:spcPct val="90000"/>
              </a:lnSpc>
              <a:spcBef>
                <a:spcPts val="0"/>
              </a:spcBef>
              <a:spcAft>
                <a:spcPts val="340"/>
              </a:spcAft>
              <a:buClrTx/>
              <a:buSzTx/>
              <a:buFont typeface="Arial" pitchFamily="34" charset="0"/>
              <a:buNone/>
              <a:tabLst/>
              <a:defRPr/>
            </a:pPr>
            <a:r>
              <a:rPr lang="en-CA" sz="1000" b="1" dirty="0" smtClean="0">
                <a:latin typeface="Calibri"/>
              </a:rPr>
              <a:t>3    Iterative Model Development</a:t>
            </a:r>
          </a:p>
          <a:p>
            <a:pPr lvl="1" defTabSz="1341150">
              <a:spcAft>
                <a:spcPts val="880"/>
              </a:spcAft>
            </a:pPr>
            <a:r>
              <a:rPr lang="en-CA" sz="1000" b="1" dirty="0" smtClean="0">
                <a:latin typeface="Calibri"/>
              </a:rPr>
              <a:t>3a) Author or Select Model</a:t>
            </a:r>
          </a:p>
          <a:p>
            <a:pPr marL="468649" lvl="1" indent="-251466" defTabSz="1341150">
              <a:spcAft>
                <a:spcPts val="440"/>
              </a:spcAft>
              <a:buFont typeface="Arial" pitchFamily="34" charset="0"/>
              <a:buChar char="•"/>
            </a:pPr>
            <a:r>
              <a:rPr lang="en-CA" sz="1000" dirty="0" smtClean="0">
                <a:latin typeface="Calibri"/>
              </a:rPr>
              <a:t>Use MSFT or 3’rd party solution (e.g. SAS); OR</a:t>
            </a:r>
          </a:p>
          <a:p>
            <a:pPr marL="468649" lvl="1" indent="-251466" defTabSz="1341150">
              <a:spcAft>
                <a:spcPts val="440"/>
              </a:spcAft>
              <a:buFont typeface="Arial" pitchFamily="34" charset="0"/>
              <a:buChar char="•"/>
            </a:pPr>
            <a:r>
              <a:rPr lang="en-CA" sz="1000" dirty="0" smtClean="0">
                <a:latin typeface="Calibri"/>
              </a:rPr>
              <a:t>Author own model; OR</a:t>
            </a:r>
          </a:p>
          <a:p>
            <a:pPr marL="468649" lvl="1" indent="-251466" defTabSz="1341150">
              <a:spcAft>
                <a:spcPts val="440"/>
              </a:spcAft>
              <a:buFont typeface="Arial" pitchFamily="34" charset="0"/>
              <a:buChar char="•"/>
            </a:pPr>
            <a:r>
              <a:rPr lang="en-CA" sz="1000" dirty="0" smtClean="0">
                <a:latin typeface="Calibri"/>
              </a:rPr>
              <a:t>Outsource model to community</a:t>
            </a:r>
          </a:p>
          <a:p>
            <a:pPr marL="217183" marR="0" lvl="1" indent="0" algn="l" defTabSz="1341150" rtl="0" eaLnBrk="1" fontAlgn="auto" latinLnBrk="0" hangingPunct="1">
              <a:lnSpc>
                <a:spcPct val="90000"/>
              </a:lnSpc>
              <a:spcBef>
                <a:spcPts val="0"/>
              </a:spcBef>
              <a:spcAft>
                <a:spcPts val="340"/>
              </a:spcAft>
              <a:buClrTx/>
              <a:buSzTx/>
              <a:buFont typeface="Arial" pitchFamily="34" charset="0"/>
              <a:buNone/>
              <a:tabLst/>
              <a:defRPr/>
            </a:pPr>
            <a:r>
              <a:rPr lang="en-CA" sz="1000" b="0" dirty="0" smtClean="0">
                <a:latin typeface="Calibri"/>
              </a:rPr>
              <a:t>MSFT tools: Project Passau Authoring Tool</a:t>
            </a:r>
          </a:p>
          <a:p>
            <a:pPr lvl="1" defTabSz="1341150">
              <a:spcAft>
                <a:spcPts val="880"/>
              </a:spcAft>
            </a:pPr>
            <a:r>
              <a:rPr lang="en-CA" sz="1000" b="1" dirty="0" smtClean="0">
                <a:latin typeface="Calibri"/>
              </a:rPr>
              <a:t>3b) Train  &amp; Evaluate Model</a:t>
            </a:r>
          </a:p>
          <a:p>
            <a:pPr marL="468649" lvl="1" indent="-251466" defTabSz="1341150">
              <a:spcAft>
                <a:spcPts val="880"/>
              </a:spcAft>
              <a:buFont typeface="Arial" pitchFamily="34" charset="0"/>
              <a:buChar char="•"/>
            </a:pPr>
            <a:r>
              <a:rPr lang="en-CA" sz="1000" dirty="0" smtClean="0">
                <a:latin typeface="Calibri"/>
              </a:rPr>
              <a:t>Model trained on large subset of data &amp; evaluated on smaller subset</a:t>
            </a:r>
          </a:p>
          <a:p>
            <a:pPr marL="468649" lvl="1" indent="-251466" defTabSz="1341150">
              <a:spcAft>
                <a:spcPts val="880"/>
              </a:spcAft>
              <a:buFont typeface="Arial" pitchFamily="34" charset="0"/>
              <a:buChar char="•"/>
            </a:pPr>
            <a:r>
              <a:rPr lang="en-CA" sz="1000" dirty="0" smtClean="0">
                <a:latin typeface="Calibri"/>
              </a:rPr>
              <a:t>Logistic Regression is de facto standard</a:t>
            </a:r>
          </a:p>
          <a:p>
            <a:pPr marL="217183" marR="0" lvl="1" indent="0" algn="l" defTabSz="1341150" rtl="0" eaLnBrk="1" fontAlgn="auto" latinLnBrk="0" hangingPunct="1">
              <a:lnSpc>
                <a:spcPct val="90000"/>
              </a:lnSpc>
              <a:spcBef>
                <a:spcPts val="0"/>
              </a:spcBef>
              <a:spcAft>
                <a:spcPts val="340"/>
              </a:spcAft>
              <a:buClrTx/>
              <a:buSzTx/>
              <a:buFont typeface="Arial" pitchFamily="34" charset="0"/>
              <a:buNone/>
              <a:tabLst/>
              <a:defRPr/>
            </a:pPr>
            <a:r>
              <a:rPr lang="en-CA" sz="1000" b="0" dirty="0" smtClean="0">
                <a:latin typeface="Calibri"/>
              </a:rPr>
              <a:t>MSFT: Project Passau Machine Learning Service</a:t>
            </a:r>
          </a:p>
          <a:p>
            <a:pPr marL="228600" marR="0" lvl="0" indent="-228600" algn="l" defTabSz="1341150" rtl="0" eaLnBrk="1" fontAlgn="auto" latinLnBrk="0" hangingPunct="1">
              <a:lnSpc>
                <a:spcPct val="90000"/>
              </a:lnSpc>
              <a:spcBef>
                <a:spcPts val="0"/>
              </a:spcBef>
              <a:spcAft>
                <a:spcPts val="340"/>
              </a:spcAft>
              <a:buClrTx/>
              <a:buSzTx/>
              <a:buFont typeface="Arial" pitchFamily="34" charset="0"/>
              <a:buAutoNum type="arabicPlain" startAt="4"/>
              <a:tabLst/>
              <a:defRPr/>
            </a:pPr>
            <a:r>
              <a:rPr lang="en-US" sz="1000" b="1" dirty="0" smtClean="0">
                <a:gradFill>
                  <a:gsLst>
                    <a:gs pos="0">
                      <a:srgbClr val="FFFFFF"/>
                    </a:gs>
                    <a:gs pos="100000">
                      <a:srgbClr val="FFFFFF"/>
                    </a:gs>
                  </a:gsLst>
                  <a:lin ang="5400000" scaled="0"/>
                </a:gradFill>
              </a:rPr>
              <a:t>Deploy</a:t>
            </a:r>
            <a:r>
              <a:rPr lang="en-US" sz="1000" b="1" baseline="0" dirty="0" smtClean="0">
                <a:gradFill>
                  <a:gsLst>
                    <a:gs pos="0">
                      <a:srgbClr val="FFFFFF"/>
                    </a:gs>
                    <a:gs pos="100000">
                      <a:srgbClr val="FFFFFF"/>
                    </a:gs>
                  </a:gsLst>
                  <a:lin ang="5400000" scaled="0"/>
                </a:gradFill>
              </a:rPr>
              <a:t> Model /Operationalize</a:t>
            </a:r>
          </a:p>
          <a:p>
            <a:pPr lvl="1" defTabSz="1341150">
              <a:spcAft>
                <a:spcPts val="880"/>
              </a:spcAft>
            </a:pPr>
            <a:r>
              <a:rPr lang="en-CA" sz="1000" b="1" dirty="0" smtClean="0">
                <a:latin typeface="Calibri"/>
              </a:rPr>
              <a:t>4a) Scorecard Deployment</a:t>
            </a:r>
          </a:p>
          <a:p>
            <a:pPr marL="468649" lvl="1" indent="-251466" defTabSz="1341150">
              <a:spcAft>
                <a:spcPts val="440"/>
              </a:spcAft>
              <a:buFont typeface="Arial" pitchFamily="34" charset="0"/>
              <a:buChar char="•"/>
            </a:pPr>
            <a:r>
              <a:rPr lang="en-CA" sz="1000" dirty="0" smtClean="0">
                <a:latin typeface="Calibri"/>
              </a:rPr>
              <a:t>Represent the model as a formula</a:t>
            </a:r>
          </a:p>
          <a:p>
            <a:pPr marL="468649" lvl="1" indent="-251466" defTabSz="1341150">
              <a:spcAft>
                <a:spcPts val="440"/>
              </a:spcAft>
              <a:buFont typeface="Arial" pitchFamily="34" charset="0"/>
              <a:buChar char="•"/>
            </a:pPr>
            <a:r>
              <a:rPr lang="en-CA" sz="1000" dirty="0" smtClean="0">
                <a:latin typeface="Calibri"/>
              </a:rPr>
              <a:t>Implement the model in Bank’s scoring tool</a:t>
            </a:r>
          </a:p>
          <a:p>
            <a:pPr marL="468649" lvl="1" indent="-251466" defTabSz="1341150">
              <a:spcAft>
                <a:spcPts val="440"/>
              </a:spcAft>
              <a:buFont typeface="Arial" pitchFamily="34" charset="0"/>
              <a:buChar char="•"/>
            </a:pPr>
            <a:r>
              <a:rPr lang="en-CA" sz="1000" dirty="0" smtClean="0">
                <a:latin typeface="Calibri"/>
              </a:rPr>
              <a:t>Integrate model outputs into apps for use by Bank’s staff or Partners</a:t>
            </a:r>
          </a:p>
          <a:p>
            <a:pPr marL="468649" lvl="1" indent="-251466" defTabSz="1341150">
              <a:spcAft>
                <a:spcPts val="440"/>
              </a:spcAft>
              <a:buFont typeface="Arial" pitchFamily="34" charset="0"/>
              <a:buChar char="•"/>
            </a:pPr>
            <a:r>
              <a:rPr lang="en-CA" sz="1000" dirty="0" smtClean="0">
                <a:latin typeface="Calibri"/>
              </a:rPr>
              <a:t>Most deployments will be on-premises</a:t>
            </a:r>
          </a:p>
          <a:p>
            <a:pPr lvl="1" defTabSz="1341150">
              <a:spcAft>
                <a:spcPts val="880"/>
              </a:spcAft>
            </a:pPr>
            <a:r>
              <a:rPr lang="en-CA" sz="1613" b="1" dirty="0" smtClean="0">
                <a:latin typeface="Calibri"/>
              </a:rPr>
              <a:t>4b) Scorecard Monitoring</a:t>
            </a:r>
          </a:p>
          <a:p>
            <a:pPr marL="468649" lvl="1" indent="-251466" defTabSz="1341150">
              <a:spcAft>
                <a:spcPts val="440"/>
              </a:spcAft>
              <a:buFont typeface="Arial" pitchFamily="34" charset="0"/>
              <a:buChar char="•"/>
            </a:pPr>
            <a:r>
              <a:rPr lang="en-CA" sz="1613" dirty="0" smtClean="0">
                <a:latin typeface="Calibri"/>
              </a:rPr>
              <a:t>Continuously monitor scorecard’s performance for performance on new customers</a:t>
            </a:r>
          </a:p>
          <a:p>
            <a:pPr marL="468649" lvl="1" indent="-251466" defTabSz="1341150">
              <a:spcAft>
                <a:spcPts val="440"/>
              </a:spcAft>
              <a:buFont typeface="Arial" pitchFamily="34" charset="0"/>
              <a:buChar char="•"/>
            </a:pPr>
            <a:r>
              <a:rPr lang="en-CA" sz="1613" dirty="0" smtClean="0">
                <a:latin typeface="Calibri"/>
              </a:rPr>
              <a:t>Alert Analysts once the model starts underperforming</a:t>
            </a:r>
          </a:p>
          <a:p>
            <a:pPr marL="217183" marR="0" lvl="1" indent="0" algn="l" defTabSz="1341150" rtl="0" eaLnBrk="1" fontAlgn="auto" latinLnBrk="0" hangingPunct="1">
              <a:lnSpc>
                <a:spcPct val="90000"/>
              </a:lnSpc>
              <a:spcBef>
                <a:spcPts val="0"/>
              </a:spcBef>
              <a:spcAft>
                <a:spcPts val="340"/>
              </a:spcAft>
              <a:buClrTx/>
              <a:buSzTx/>
              <a:buFont typeface="Arial" pitchFamily="34" charset="0"/>
              <a:buNone/>
              <a:tabLst/>
              <a:defRPr/>
            </a:pPr>
            <a:r>
              <a:rPr lang="en-CA" sz="1000" b="0" dirty="0" smtClean="0">
                <a:latin typeface="Calibri"/>
              </a:rPr>
              <a:t>MSFT: Project Passau Hosting of Operational Models</a:t>
            </a:r>
          </a:p>
          <a:p>
            <a:pPr marL="0" indent="0" defTabSz="1341150">
              <a:buFont typeface="Arial" pitchFamily="34" charset="0"/>
              <a:buNone/>
            </a:pPr>
            <a:r>
              <a:rPr lang="en-CA" sz="1000" b="1" i="0" dirty="0" smtClean="0">
                <a:latin typeface="Calibri"/>
              </a:rPr>
              <a:t>5    Monitor model’s performance</a:t>
            </a:r>
          </a:p>
          <a:p>
            <a:pPr defTabSz="1341150">
              <a:spcAft>
                <a:spcPts val="440"/>
              </a:spcAft>
            </a:pPr>
            <a:r>
              <a:rPr lang="en-CA" sz="1000" dirty="0" smtClean="0">
                <a:latin typeface="Calibri"/>
              </a:rPr>
              <a:t>Solution identifies </a:t>
            </a:r>
          </a:p>
          <a:p>
            <a:pPr marL="251466" indent="-251466" defTabSz="1341150">
              <a:spcAft>
                <a:spcPts val="440"/>
              </a:spcAft>
              <a:buFont typeface="Arial" pitchFamily="34" charset="0"/>
              <a:buChar char="•"/>
            </a:pPr>
            <a:r>
              <a:rPr lang="en-CA" sz="1000" dirty="0" smtClean="0">
                <a:latin typeface="Calibri"/>
              </a:rPr>
              <a:t>Customers most likely to default</a:t>
            </a:r>
          </a:p>
          <a:p>
            <a:pPr marL="251466" indent="-251466" defTabSz="1341150">
              <a:spcAft>
                <a:spcPts val="440"/>
              </a:spcAft>
              <a:buFont typeface="Arial" pitchFamily="34" charset="0"/>
              <a:buChar char="•"/>
            </a:pPr>
            <a:r>
              <a:rPr lang="en-CA" sz="1000" dirty="0" smtClean="0">
                <a:latin typeface="Calibri"/>
              </a:rPr>
              <a:t>When a scorecard is underperforming due to changes in customer patterns, invalid assumptions, etc.</a:t>
            </a:r>
          </a:p>
          <a:p>
            <a:pPr lvl="1" defTabSz="1341150">
              <a:spcAft>
                <a:spcPts val="880"/>
              </a:spcAft>
            </a:pPr>
            <a:r>
              <a:rPr lang="en-CA" sz="1000" dirty="0" smtClean="0">
                <a:latin typeface="Calibri"/>
              </a:rPr>
              <a:t>As a result the Bank can reject applicants with high risk of default</a:t>
            </a:r>
          </a:p>
          <a:p>
            <a:pPr lvl="1" defTabSz="1341150"/>
            <a:r>
              <a:rPr lang="en-CA" sz="1000" dirty="0" smtClean="0">
                <a:latin typeface="Calibri"/>
              </a:rPr>
              <a:t>Results: </a:t>
            </a:r>
          </a:p>
          <a:p>
            <a:pPr lvl="1" defTabSz="1341150">
              <a:spcAft>
                <a:spcPts val="880"/>
              </a:spcAft>
            </a:pPr>
            <a:r>
              <a:rPr lang="en-CA" sz="1000" dirty="0" smtClean="0">
                <a:latin typeface="Calibri"/>
              </a:rPr>
              <a:t>25% Growth in revenue,  but 10% Drop in delinquency</a:t>
            </a:r>
          </a:p>
          <a:p>
            <a:pPr marL="251466" indent="-251466" defTabSz="1341150">
              <a:buFont typeface="Arial" pitchFamily="34" charset="0"/>
              <a:buChar char="•"/>
            </a:pPr>
            <a:endParaRPr lang="en-CA" sz="1000" b="1" i="0" dirty="0" smtClean="0">
              <a:latin typeface="Calibri"/>
            </a:endParaRPr>
          </a:p>
          <a:p>
            <a:pPr marL="0" marR="0" indent="0" algn="l" defTabSz="932404" rtl="0" eaLnBrk="1" fontAlgn="auto" latinLnBrk="0" hangingPunct="1">
              <a:lnSpc>
                <a:spcPct val="90000"/>
              </a:lnSpc>
              <a:spcBef>
                <a:spcPts val="0"/>
              </a:spcBef>
              <a:spcAft>
                <a:spcPts val="340"/>
              </a:spcAft>
              <a:buClrTx/>
              <a:buSzTx/>
              <a:buFontTx/>
              <a:buNone/>
              <a:tabLst/>
              <a:defRPr/>
            </a:pPr>
            <a:endParaRPr lang="en-US" b="1" dirty="0" smtClean="0"/>
          </a:p>
          <a:p>
            <a:endParaRPr lang="en-US" dirty="0"/>
          </a:p>
        </p:txBody>
      </p:sp>
      <p:sp>
        <p:nvSpPr>
          <p:cNvPr id="4" name="Header Placeholder 3"/>
          <p:cNvSpPr>
            <a:spLocks noGrp="1"/>
          </p:cNvSpPr>
          <p:nvPr>
            <p:ph type="hdr" sz="quarter" idx="10"/>
          </p:nvPr>
        </p:nvSpPr>
        <p:spPr/>
        <p:txBody>
          <a:bodyPr/>
          <a:lstStyle/>
          <a:p>
            <a:r>
              <a:rPr lang="en-US" dirty="0"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3BBBE17-2E12-4F82-A174-884DC11D11EB}" type="datetime1">
              <a:rPr lang="en-US" smtClean="0"/>
              <a:t>9/25/2014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28171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here is that no single input field, or even any single pair of fields, is closely correlated with the objective. It is a combination of all four fields (the distance from one pair of geo-coordinates to the other), and a combination by a fairly complex formula, that is correlated with the input. Machine learning algorithms are limited in the way they can combine input fields; if they weren’t, they could totally exhaust themselves trying everything.</a:t>
            </a:r>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07A84F08-5252-4764-95F5-42F06511A0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4063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say an average of 70% of the project’s time goes into feature engineering, 20% goes towards figuring out what comprises a proper and comprehensive evaluation of the algorithm, and only 10% goes into algorithm selection and tuning.</a:t>
            </a:r>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07A84F08-5252-4764-95F5-42F06511A0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6594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FA17DA-77C4-4983-B224-70FAECF69B6E}" type="datetime1">
              <a:rPr lang="en-US" smtClean="0"/>
              <a:t>9/25/2014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27583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cs typeface="Times New Roman" panose="02020603050405020304" pitchFamily="18" charset="0"/>
              </a:rPr>
              <a:t>The goal of machine learning is to build computer systems that can adapt and learn from their experience.”</a:t>
            </a:r>
            <a:r>
              <a:rPr lang="en-US" sz="1200" dirty="0" smtClean="0"/>
              <a:t> </a:t>
            </a:r>
            <a:r>
              <a:rPr lang="en-US" dirty="0" smtClean="0">
                <a:cs typeface="Times New Roman" panose="02020603050405020304" pitchFamily="18" charset="0"/>
              </a:rPr>
              <a:t>– Tom </a:t>
            </a:r>
            <a:r>
              <a:rPr lang="en-US" dirty="0" err="1" smtClean="0">
                <a:cs typeface="Times New Roman" panose="02020603050405020304" pitchFamily="18" charset="0"/>
              </a:rPr>
              <a:t>Dietterich</a:t>
            </a:r>
            <a:r>
              <a:rPr lang="en-US" dirty="0" smtClean="0">
                <a:cs typeface="Times New Roman" panose="02020603050405020304" pitchFamily="18" charset="0"/>
              </a:rPr>
              <a:t> from </a:t>
            </a:r>
            <a:endParaRPr lang="en-US" dirty="0" smtClean="0"/>
          </a:p>
          <a:p>
            <a:endParaRPr lang="en-US" dirty="0"/>
          </a:p>
        </p:txBody>
      </p:sp>
      <p:sp>
        <p:nvSpPr>
          <p:cNvPr id="4" name="Slide Number Placeholder 3"/>
          <p:cNvSpPr>
            <a:spLocks noGrp="1"/>
          </p:cNvSpPr>
          <p:nvPr>
            <p:ph type="sldNum" sz="quarter" idx="10"/>
          </p:nvPr>
        </p:nvSpPr>
        <p:spPr/>
        <p:txBody>
          <a:bodyPr/>
          <a:lstStyle/>
          <a:p>
            <a:fld id="{2CE8AEAB-5E88-43D5-9B7F-69C2CB6940C1}" type="slidenum">
              <a:rPr lang="en-US" smtClean="0"/>
              <a:t>3</a:t>
            </a:fld>
            <a:endParaRPr lang="en-US"/>
          </a:p>
        </p:txBody>
      </p:sp>
    </p:spTree>
    <p:extLst>
      <p:ext uri="{BB962C8B-B14F-4D97-AF65-F5344CB8AC3E}">
        <p14:creationId xmlns:p14="http://schemas.microsoft.com/office/powerpoint/2010/main" val="3565730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some of you may already know, one of the classic early applications of ML was to handwriting recognition. [click]</a:t>
            </a:r>
          </a:p>
          <a:p>
            <a:endParaRPr lang="en-US" dirty="0"/>
          </a:p>
          <a:p>
            <a:r>
              <a:rPr lang="en-US" dirty="0"/>
              <a:t>Before ML, problems like this involved having human programmers develop and code up sets of rules to recognize letters and digits. While such an approach may have limited success in very narrow domains with highly restricted inputs, [click] coping with the scale and diversity of the real world proves, in practice, to be extremely difficult. </a:t>
            </a:r>
          </a:p>
          <a:p>
            <a:endParaRPr lang="en-US" dirty="0"/>
          </a:p>
          <a:p>
            <a:r>
              <a:rPr lang="en-US" dirty="0"/>
              <a:t>Throughout the 1970’s and 1980’s, early systems were brittle in practice. Not only was the recognition accuracy poor, but the system behavior would change in unpredictable ways whenever the rules were extended or revised.</a:t>
            </a:r>
          </a:p>
          <a:p>
            <a:endParaRPr lang="en-US" dirty="0" smtClean="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62BBE3-CB79-4FB1-B98D-D5272FD7E9D1}"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1014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takes a different approach. By applying concepts from a range of fields, including statistics, probability theory, and so on, we can build an ML system that “learns” to recognize handwritten digits by being trained on thousands, or even millions, of examples.</a:t>
            </a:r>
          </a:p>
          <a:p>
            <a:endParaRPr lang="en-US" dirty="0"/>
          </a:p>
          <a:p>
            <a:r>
              <a:rPr lang="en-US" dirty="0"/>
              <a:t>So, in order to get an accurate digit classifier, all we need to do is acquire lots of training examples, with labels (this is called “labeled training data”), and then feed it into the ML system.</a:t>
            </a:r>
          </a:p>
          <a:p>
            <a:endParaRPr lang="en-US" dirty="0" smtClean="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CAED71-17CA-4F99-B77B-2759E4AE2265}" type="datetime1">
              <a:rPr lang="en-US" smtClean="0">
                <a:solidFill>
                  <a:prstClr val="black"/>
                </a:solidFill>
              </a:rPr>
              <a:pPr/>
              <a:t>9/25/2014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1434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OCR today is powered by machine learning. For example, the Bing Translator app (developed by MSR) uses ML-powered OCR.</a:t>
            </a:r>
          </a:p>
          <a:p>
            <a:endParaRPr lang="en-US" dirty="0" smtClean="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3E56FC-F342-455E-8561-08628095B73D}" type="datetime1">
              <a:rPr lang="en-US" smtClean="0">
                <a:solidFill>
                  <a:prstClr val="black"/>
                </a:solidFill>
              </a:rPr>
              <a:pPr/>
              <a:t>9/25/2014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94013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For another example of Big Data and ML, consider this</a:t>
            </a:r>
            <a:r>
              <a:rPr lang="en-US" baseline="0" dirty="0" smtClean="0"/>
              <a:t> </a:t>
            </a:r>
            <a:r>
              <a:rPr lang="en-US" dirty="0" smtClean="0"/>
              <a:t>real data from Exchange Hosted Services,</a:t>
            </a:r>
            <a:r>
              <a:rPr lang="en-US" baseline="0" dirty="0" smtClean="0"/>
              <a:t> running in a major datacenter in Dublin.</a:t>
            </a:r>
          </a:p>
          <a:p>
            <a:endParaRPr lang="en-US" baseline="0" dirty="0" smtClean="0"/>
          </a:p>
          <a:p>
            <a:r>
              <a:rPr lang="en-US" baseline="0" dirty="0" smtClean="0"/>
              <a:t>Operators DC designers </a:t>
            </a:r>
            <a:r>
              <a:rPr lang="en-US" baseline="0" dirty="0" err="1" smtClean="0"/>
              <a:t>etc</a:t>
            </a:r>
            <a:r>
              <a:rPr lang="en-US" baseline="0" dirty="0" smtClean="0"/>
              <a:t>, are smart and by and large have key performance indicators that would alarm when things are not ok. Yet the problem is that we still need to find how to fix the problem. The </a:t>
            </a:r>
            <a:r>
              <a:rPr lang="en-US" baseline="0" dirty="0" err="1" smtClean="0"/>
              <a:t>perf</a:t>
            </a:r>
            <a:r>
              <a:rPr lang="en-US" baseline="0" dirty="0" smtClean="0"/>
              <a:t> indicators are usually related to throughput or response time per transaction, etc.</a:t>
            </a:r>
            <a:endParaRPr lang="en-US" dirty="0" smtClean="0"/>
          </a:p>
          <a:p>
            <a:endParaRPr lang="en-US" dirty="0" smtClean="0"/>
          </a:p>
          <a:p>
            <a:r>
              <a:rPr lang="en-US" dirty="0" smtClean="0"/>
              <a:t>There</a:t>
            </a:r>
            <a:r>
              <a:rPr lang="en-US" baseline="0" dirty="0" smtClean="0"/>
              <a:t> is far too much raw data for humans to handle. Machine learning is the solution to automatically extract actionable information, in a scalable and adaptive way.</a:t>
            </a:r>
          </a:p>
          <a:p>
            <a:endParaRPr lang="en-US" baseline="0" dirty="0" smtClean="0"/>
          </a:p>
          <a:p>
            <a:r>
              <a:rPr lang="en-US" baseline="0" dirty="0" smtClean="0"/>
              <a:t>With respect to the last point, in one demo/challenge with Exchange Hosted Services they had put as part of the signals some of their own alarms. None were picked up by our algorithms. They were surprised so we visualized the signals and indeed they were not correlated with the problems. The explanation is that those alarms were set some time ago and they failed to adapt to different machines/workloads.</a:t>
            </a:r>
          </a:p>
          <a:p>
            <a:endParaRPr lang="en-US" baseline="0" dirty="0" smtClean="0"/>
          </a:p>
          <a:p>
            <a:r>
              <a:rPr lang="en-US" baseline="0" dirty="0" smtClean="0"/>
              <a:t>In this particular case, we use ML to extract signatures/fingerprint of problems (fingerprint is a succinct representation of problems in terms of its metrics), then we cluster these fingerprints and use the clustering to find recurrent problems.</a:t>
            </a:r>
          </a:p>
          <a:p>
            <a:endParaRPr lang="en-US" baseline="0" dirty="0" smtClean="0"/>
          </a:p>
          <a:p>
            <a:r>
              <a:rPr lang="en-US" baseline="0" dirty="0" smtClean="0"/>
              <a:t>Our techniques also helped with the diagnosis of the problem in Dublin (the exact one you are watching).  Summary: the main correlate was an indicator that a pipeline to another datacenter was backing up.  Initially our engineers thought that it was a problem of workload capacity so they ignored that signal and added capacity.  Our system showed that after that the correlation only increased.  Further investigation showed that indeed it was the backing up of the other datacenter that was forcing redistribution of load and driving machines beyond capacity…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703BB-8117-4560-8132-0B4339FD7F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332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know that supervised machine learning models can predict one field in your data from some or all of the others (the input fields).  </a:t>
            </a:r>
            <a:r>
              <a:rPr lang="en-US" sz="1200" b="1" kern="1200" dirty="0" smtClean="0">
                <a:solidFill>
                  <a:schemeClr val="tx1"/>
                </a:solidFill>
                <a:effectLst/>
                <a:latin typeface="+mn-lt"/>
                <a:ea typeface="+mn-ea"/>
                <a:cs typeface="+mn-cs"/>
              </a:rPr>
              <a:t>But how does the model building process actually work?</a:t>
            </a:r>
            <a:r>
              <a:rPr lang="en-US" sz="1200" kern="1200" dirty="0" smtClean="0">
                <a:solidFill>
                  <a:schemeClr val="tx1"/>
                </a:solidFill>
                <a:effectLst/>
                <a:latin typeface="+mn-lt"/>
                <a:ea typeface="+mn-ea"/>
                <a:cs typeface="+mn-cs"/>
              </a:rPr>
              <a:t>  All machine learning algorithms (the ones that build the models) basically consist of the following three things:</a:t>
            </a:r>
          </a:p>
          <a:p>
            <a:pPr lvl="0"/>
            <a:r>
              <a:rPr lang="en-US" sz="1200" kern="1200" dirty="0" smtClean="0">
                <a:solidFill>
                  <a:schemeClr val="tx1"/>
                </a:solidFill>
                <a:effectLst/>
                <a:latin typeface="+mn-lt"/>
                <a:ea typeface="+mn-ea"/>
                <a:cs typeface="+mn-cs"/>
              </a:rPr>
              <a:t>- A set of possible models to look thorough</a:t>
            </a:r>
          </a:p>
          <a:p>
            <a:pPr lvl="0"/>
            <a:r>
              <a:rPr lang="en-US" sz="1200" kern="1200" dirty="0" smtClean="0">
                <a:solidFill>
                  <a:schemeClr val="tx1"/>
                </a:solidFill>
                <a:effectLst/>
                <a:latin typeface="+mn-lt"/>
                <a:ea typeface="+mn-ea"/>
                <a:cs typeface="+mn-cs"/>
              </a:rPr>
              <a:t>- A way to test whether a model is good</a:t>
            </a:r>
          </a:p>
          <a:p>
            <a:pPr marL="171450" lvl="0" indent="-171450">
              <a:buFontTx/>
              <a:buChar char="-"/>
            </a:pPr>
            <a:r>
              <a:rPr lang="en-US" sz="1200" kern="1200" dirty="0" smtClean="0">
                <a:solidFill>
                  <a:schemeClr val="tx1"/>
                </a:solidFill>
                <a:effectLst/>
                <a:latin typeface="+mn-lt"/>
                <a:ea typeface="+mn-ea"/>
                <a:cs typeface="+mn-cs"/>
              </a:rPr>
              <a:t>A clever way to find a really good model with only a few test</a:t>
            </a:r>
          </a:p>
          <a:p>
            <a:pPr marL="171450" lvl="0" indent="-171450">
              <a:buFontTx/>
              <a:buChar char="-"/>
            </a:pPr>
            <a:endParaRPr lang="en-US" sz="1200" kern="1200" dirty="0" smtClean="0">
              <a:solidFill>
                <a:schemeClr val="tx1"/>
              </a:solidFill>
              <a:effectLst/>
              <a:latin typeface="+mn-lt"/>
              <a:ea typeface="+mn-ea"/>
              <a:cs typeface="+mn-cs"/>
            </a:endParaRPr>
          </a:p>
          <a:p>
            <a:pPr marL="0" lvl="0" indent="0">
              <a:buFontTx/>
              <a:buNone/>
            </a:pPr>
            <a:r>
              <a:rPr lang="en-US" sz="1200" kern="1200" dirty="0" smtClean="0">
                <a:solidFill>
                  <a:schemeClr val="tx1"/>
                </a:solidFill>
                <a:effectLst/>
                <a:latin typeface="+mn-lt"/>
                <a:ea typeface="+mn-ea"/>
                <a:cs typeface="+mn-cs"/>
              </a:rPr>
              <a:t>You want to find a good restaurant without having to eat at every single one.  How best to be clever about it?  Maybe you take a look at the menu, or the outside of the building, or the surrounding neighborhood.  Maybe you ask some people you trust.  In any case, you know a lot of tricks that will let you find a good restaurant without trying all of them.  You may not find the </a:t>
            </a:r>
            <a:r>
              <a:rPr lang="en-US" sz="1200" i="1" kern="1200" dirty="0" smtClean="0">
                <a:solidFill>
                  <a:schemeClr val="tx1"/>
                </a:solidFill>
                <a:effectLst/>
                <a:latin typeface="+mn-lt"/>
                <a:ea typeface="+mn-ea"/>
                <a:cs typeface="+mn-cs"/>
              </a:rPr>
              <a:t>best one</a:t>
            </a:r>
            <a:r>
              <a:rPr lang="en-US" sz="1200" kern="1200" dirty="0" smtClean="0">
                <a:solidFill>
                  <a:schemeClr val="tx1"/>
                </a:solidFill>
                <a:effectLst/>
                <a:latin typeface="+mn-lt"/>
                <a:ea typeface="+mn-ea"/>
                <a:cs typeface="+mn-cs"/>
              </a:rPr>
              <a:t>; that would be a lot more work, and is probably not necessary.  But you could probably find one that’s pretty good.</a:t>
            </a:r>
          </a:p>
          <a:p>
            <a:pPr marL="0" lvl="0" indent="0">
              <a:buFontTx/>
              <a:buNone/>
            </a:pPr>
            <a:endParaRPr lang="en-US" sz="1200" kern="1200" dirty="0" smtClean="0">
              <a:solidFill>
                <a:schemeClr val="tx1"/>
              </a:solidFill>
              <a:effectLst/>
              <a:latin typeface="+mn-lt"/>
              <a:ea typeface="+mn-ea"/>
              <a:cs typeface="+mn-cs"/>
            </a:endParaRPr>
          </a:p>
          <a:p>
            <a:pPr marL="0" lvl="0" indent="0">
              <a:buFontTx/>
              <a:buNone/>
            </a:pPr>
            <a:r>
              <a:rPr lang="en-US" sz="1200" kern="1200" dirty="0" smtClean="0">
                <a:solidFill>
                  <a:schemeClr val="tx1"/>
                </a:solidFill>
                <a:effectLst/>
                <a:latin typeface="+mn-lt"/>
                <a:ea typeface="+mn-ea"/>
                <a:cs typeface="+mn-cs"/>
              </a:rPr>
              <a:t>Unfortunately, even with this fairly simple idea, there are many ways that learning algorithms fail, and </a:t>
            </a:r>
            <a:r>
              <a:rPr lang="en-US" sz="1200" b="1" kern="1200" dirty="0" smtClean="0">
                <a:solidFill>
                  <a:schemeClr val="tx1"/>
                </a:solidFill>
                <a:effectLst/>
                <a:latin typeface="+mn-lt"/>
                <a:ea typeface="+mn-ea"/>
                <a:cs typeface="+mn-cs"/>
              </a:rPr>
              <a:t>things you can do</a:t>
            </a:r>
            <a:r>
              <a:rPr lang="en-US" sz="1200" kern="1200" dirty="0" smtClean="0">
                <a:solidFill>
                  <a:schemeClr val="tx1"/>
                </a:solidFill>
                <a:effectLst/>
                <a:latin typeface="+mn-lt"/>
                <a:ea typeface="+mn-ea"/>
                <a:cs typeface="+mn-cs"/>
              </a:rPr>
              <a:t> to make sure they don’t.</a:t>
            </a:r>
          </a:p>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07A84F08-5252-4764-95F5-42F06511A0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971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concept of pattern recognition</a:t>
            </a:r>
            <a:endParaRPr lang="en-US" dirty="0"/>
          </a:p>
        </p:txBody>
      </p:sp>
      <p:sp>
        <p:nvSpPr>
          <p:cNvPr id="4" name="Slide Number Placeholder 3"/>
          <p:cNvSpPr>
            <a:spLocks noGrp="1"/>
          </p:cNvSpPr>
          <p:nvPr>
            <p:ph type="sldNum" sz="quarter" idx="10"/>
          </p:nvPr>
        </p:nvSpPr>
        <p:spPr/>
        <p:txBody>
          <a:bodyPr/>
          <a:lstStyle/>
          <a:p>
            <a:fld id="{FEEF8B44-D96A-4AA0-9682-15B30E942407}" type="slidenum">
              <a:rPr lang="en-US" smtClean="0"/>
              <a:pPr/>
              <a:t>14</a:t>
            </a:fld>
            <a:endParaRPr lang="en-US"/>
          </a:p>
        </p:txBody>
      </p:sp>
    </p:spTree>
    <p:extLst>
      <p:ext uri="{BB962C8B-B14F-4D97-AF65-F5344CB8AC3E}">
        <p14:creationId xmlns:p14="http://schemas.microsoft.com/office/powerpoint/2010/main" val="376537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http://openclassroom.stanford.edu/MainFolder/courses/MachineLearning/exercises/ex8materials/ex8b_10.png</a:t>
            </a:r>
          </a:p>
          <a:p>
            <a:r>
              <a:rPr lang="en-US" dirty="0" smtClean="0"/>
              <a:t>http://docs.oracle.com/cd/B28359_01/datamine.111/b28129/img/scatter_plot_nonlinear.gif</a:t>
            </a:r>
          </a:p>
          <a:p>
            <a:r>
              <a:rPr lang="en-US" dirty="0" smtClean="0"/>
              <a:t>http://spectrum.ieee.org/img/RecommendNEWf1-1348253703748.jpg</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Server &amp; Tools Business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t>9/25/2014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5236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803"/>
            <a:ext cx="11151917"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06009152"/>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0363200" cy="664797"/>
          </a:xfrm>
        </p:spPr>
        <p:txBody>
          <a:bodyPr/>
          <a:lstStyle>
            <a:lvl1pPr>
              <a:defRPr>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Chart Placeholder 2"/>
          <p:cNvSpPr>
            <a:spLocks noGrp="1"/>
          </p:cNvSpPr>
          <p:nvPr>
            <p:ph type="chart" idx="1"/>
          </p:nvPr>
        </p:nvSpPr>
        <p:spPr>
          <a:xfrm>
            <a:off x="914401" y="1981200"/>
            <a:ext cx="10363200" cy="4114800"/>
          </a:xfrm>
        </p:spPr>
        <p:txBody>
          <a:bodyPr rtlCol="0">
            <a:normAutofit/>
          </a:bodyPr>
          <a:lstStyle>
            <a:lvl1pPr>
              <a:defRPr>
                <a:latin typeface="Segoe UI Light" panose="020B0502040204020203" pitchFamily="34" charset="0"/>
                <a:cs typeface="Segoe UI Light" panose="020B0502040204020203" pitchFamily="34" charset="0"/>
              </a:defRPr>
            </a:lvl1pPr>
          </a:lstStyle>
          <a:p>
            <a:pPr lvl="0"/>
            <a:endParaRPr lang="en-US" noProof="0" smtClean="0"/>
          </a:p>
        </p:txBody>
      </p:sp>
    </p:spTree>
    <p:extLst>
      <p:ext uri="{BB962C8B-B14F-4D97-AF65-F5344CB8AC3E}">
        <p14:creationId xmlns:p14="http://schemas.microsoft.com/office/powerpoint/2010/main" val="31613816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656408"/>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325200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90538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7808989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0093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697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5282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4499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0549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74560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0363200" cy="664797"/>
          </a:xfrm>
        </p:spPr>
        <p:txBody>
          <a:bodyPr/>
          <a:lstStyle>
            <a:lvl1pPr>
              <a:defRPr>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Text Placeholder 2"/>
          <p:cNvSpPr>
            <a:spLocks noGrp="1"/>
          </p:cNvSpPr>
          <p:nvPr>
            <p:ph type="body" sz="half" idx="1"/>
          </p:nvPr>
        </p:nvSpPr>
        <p:spPr>
          <a:xfrm>
            <a:off x="914400" y="1981202"/>
            <a:ext cx="5080001" cy="2376035"/>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Online Image Placeholder 3"/>
          <p:cNvSpPr>
            <a:spLocks noGrp="1"/>
          </p:cNvSpPr>
          <p:nvPr>
            <p:ph type="clipArt" sz="half" idx="2"/>
          </p:nvPr>
        </p:nvSpPr>
        <p:spPr>
          <a:xfrm>
            <a:off x="6197600" y="1981200"/>
            <a:ext cx="5080001" cy="4114800"/>
          </a:xfrm>
        </p:spPr>
        <p:txBody>
          <a:bodyPr rtlCol="0">
            <a:normAutofit/>
          </a:bodyPr>
          <a:lstStyle>
            <a:lvl1pPr>
              <a:defRPr>
                <a:latin typeface="Segoe UI Light" panose="020B0502040204020203" pitchFamily="34" charset="0"/>
                <a:cs typeface="Segoe UI Light" panose="020B0502040204020203" pitchFamily="34" charset="0"/>
              </a:defRPr>
            </a:lvl1pPr>
          </a:lstStyle>
          <a:p>
            <a:pPr lvl="0"/>
            <a:endParaRPr lang="en-US" noProof="0" smtClean="0"/>
          </a:p>
        </p:txBody>
      </p:sp>
    </p:spTree>
    <p:extLst>
      <p:ext uri="{BB962C8B-B14F-4D97-AF65-F5344CB8AC3E}">
        <p14:creationId xmlns:p14="http://schemas.microsoft.com/office/powerpoint/2010/main" val="33477670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08879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Full text">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Click to edit Master title style</a:t>
            </a:r>
            <a:endParaRPr lang="en-US" dirty="0"/>
          </a:p>
        </p:txBody>
      </p:sp>
      <p:sp>
        <p:nvSpPr>
          <p:cNvPr id="7" name="Text Placeholder 6"/>
          <p:cNvSpPr>
            <a:spLocks noGrp="1"/>
          </p:cNvSpPr>
          <p:nvPr>
            <p:ph type="body" sz="quarter" idx="10"/>
          </p:nvPr>
        </p:nvSpPr>
        <p:spPr>
          <a:xfrm>
            <a:off x="609600" y="838200"/>
            <a:ext cx="10972800" cy="2052030"/>
          </a:xfrm>
          <a:prstGeom prst="rect">
            <a:avLst/>
          </a:prstGeom>
        </p:spPr>
        <p:txBody>
          <a:bodyPr vert="horz"/>
          <a:lstStyle>
            <a:lvl1pPr marL="0" indent="0">
              <a:defRPr>
                <a:solidFill>
                  <a:schemeClr val="tx1">
                    <a:lumMod val="65000"/>
                    <a:lumOff val="35000"/>
                  </a:schemeClr>
                </a:solidFill>
              </a:defRPr>
            </a:lvl1pPr>
            <a:lvl2pPr>
              <a:defRPr>
                <a:solidFill>
                  <a:schemeClr val="tx1">
                    <a:lumMod val="50000"/>
                    <a:lumOff val="50000"/>
                  </a:schemeClr>
                </a:solidFill>
              </a:defRPr>
            </a:lvl2pPr>
            <a:lvl3pPr>
              <a:defRPr>
                <a:solidFill>
                  <a:schemeClr val="bg1">
                    <a:lumMod val="50000"/>
                  </a:schemeClr>
                </a:solidFill>
              </a:defRPr>
            </a:lvl3pPr>
            <a:lvl4pPr>
              <a:defRPr>
                <a:solidFill>
                  <a:schemeClr val="bg1">
                    <a:lumMod val="50000"/>
                  </a:schemeClr>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71944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036"/>
            <a:fld id="{FD6C7710-57E8-4996-9940-F006006D9515}" type="datetimeFigureOut">
              <a:rPr lang="en-US" sz="1765" smtClean="0">
                <a:solidFill>
                  <a:srgbClr val="505050"/>
                </a:solidFill>
              </a:rPr>
              <a:pPr defTabSz="914036"/>
              <a:t>9/25/2014</a:t>
            </a:fld>
            <a:endParaRPr lang="en-US" sz="1765">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036"/>
            <a:endParaRPr lang="en-US" sz="1765">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036"/>
            <a:fld id="{918592A6-B02D-46D1-B142-A4F6EC58A58E}" type="slidenum">
              <a:rPr lang="en-US" sz="1765" smtClean="0">
                <a:solidFill>
                  <a:srgbClr val="505050"/>
                </a:solidFill>
              </a:rPr>
              <a:pPr defTabSz="914036"/>
              <a:t>‹#›</a:t>
            </a:fld>
            <a:endParaRPr lang="en-US" sz="1765">
              <a:solidFill>
                <a:srgbClr val="505050"/>
              </a:solidFill>
            </a:endParaRPr>
          </a:p>
        </p:txBody>
      </p:sp>
    </p:spTree>
    <p:extLst>
      <p:ext uri="{BB962C8B-B14F-4D97-AF65-F5344CB8AC3E}">
        <p14:creationId xmlns:p14="http://schemas.microsoft.com/office/powerpoint/2010/main" val="3562593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0363200" cy="664797"/>
          </a:xfrm>
        </p:spPr>
        <p:txBody>
          <a:bodyPr/>
          <a:lstStyle>
            <a:lvl1pPr>
              <a:defRPr>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Table Placeholder 2"/>
          <p:cNvSpPr>
            <a:spLocks noGrp="1"/>
          </p:cNvSpPr>
          <p:nvPr>
            <p:ph type="tbl" idx="1"/>
          </p:nvPr>
        </p:nvSpPr>
        <p:spPr>
          <a:xfrm>
            <a:off x="914401" y="1981200"/>
            <a:ext cx="10363200" cy="4114800"/>
          </a:xfrm>
        </p:spPr>
        <p:txBody>
          <a:bodyPr rtlCol="0">
            <a:normAutofit/>
          </a:bodyPr>
          <a:lstStyle>
            <a:lvl1pPr>
              <a:defRPr>
                <a:latin typeface="Segoe UI Light" panose="020B0502040204020203" pitchFamily="34" charset="0"/>
                <a:cs typeface="Segoe UI Light" panose="020B0502040204020203" pitchFamily="34" charset="0"/>
              </a:defRPr>
            </a:lvl1pPr>
          </a:lstStyle>
          <a:p>
            <a:pPr lvl="0"/>
            <a:endParaRPr lang="en-US" noProof="0" smtClean="0"/>
          </a:p>
        </p:txBody>
      </p:sp>
    </p:spTree>
    <p:extLst>
      <p:ext uri="{BB962C8B-B14F-4D97-AF65-F5344CB8AC3E}">
        <p14:creationId xmlns:p14="http://schemas.microsoft.com/office/powerpoint/2010/main" val="3976216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2083">
                      <a:schemeClr val="bg1"/>
                    </a:gs>
                    <a:gs pos="99000">
                      <a:schemeClr val="bg1"/>
                    </a:gs>
                  </a:gsLst>
                  <a:lin ang="5400000" scaled="0"/>
                </a:gradFill>
                <a:latin typeface="+mj-lt"/>
              </a:defRPr>
            </a:lvl1pPr>
          </a:lstStyle>
          <a:p>
            <a:pPr lvl="0"/>
            <a:r>
              <a:rPr lang="en-US" dirty="0" smtClean="0"/>
              <a:t>Speaker Name</a:t>
            </a:r>
            <a:endParaRPr lang="en-US" dirty="0"/>
          </a:p>
        </p:txBody>
      </p:sp>
    </p:spTree>
    <p:extLst>
      <p:ext uri="{BB962C8B-B14F-4D97-AF65-F5344CB8AC3E}">
        <p14:creationId xmlns:p14="http://schemas.microsoft.com/office/powerpoint/2010/main" val="218210228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47430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47226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226970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1461693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tx2"/>
                    </a:gs>
                    <a:gs pos="9800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tx2"/>
                    </a:gs>
                    <a:gs pos="9800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2122688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337955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371602"/>
            <a:ext cx="11151917" cy="19328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453206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558937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0807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Rectangle 2"/>
          <p:cNvSpPr/>
          <p:nvPr userDrawn="1"/>
        </p:nvSpPr>
        <p:spPr bwMode="white">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5876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14011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600914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808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371602"/>
            <a:ext cx="11151917" cy="19882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61596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2083">
                      <a:schemeClr val="bg1"/>
                    </a:gs>
                    <a:gs pos="99000">
                      <a:schemeClr val="bg1"/>
                    </a:gs>
                  </a:gsLst>
                  <a:lin ang="5400000" scaled="0"/>
                </a:gradFill>
                <a:latin typeface="+mj-lt"/>
              </a:defRPr>
            </a:lvl1pPr>
          </a:lstStyle>
          <a:p>
            <a:pPr lvl="0"/>
            <a:r>
              <a:rPr lang="en-US" dirty="0" smtClean="0"/>
              <a:t>Speaker Name</a:t>
            </a:r>
            <a:endParaRPr lang="en-US" dirty="0"/>
          </a:p>
        </p:txBody>
      </p:sp>
    </p:spTree>
    <p:extLst>
      <p:ext uri="{BB962C8B-B14F-4D97-AF65-F5344CB8AC3E}">
        <p14:creationId xmlns:p14="http://schemas.microsoft.com/office/powerpoint/2010/main" val="378235332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97199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51688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49" y="1447802"/>
            <a:ext cx="11151917" cy="19328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95209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13002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87723373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tx2"/>
                    </a:gs>
                    <a:gs pos="9800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tx2"/>
                    </a:gs>
                    <a:gs pos="9800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2934073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7912859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395126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7607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Rectangle 2"/>
          <p:cNvSpPr/>
          <p:nvPr userDrawn="1"/>
        </p:nvSpPr>
        <p:spPr bwMode="white">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194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39648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0091168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963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552264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371602"/>
            <a:ext cx="11151917" cy="19882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144501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2083">
                      <a:schemeClr val="bg1"/>
                    </a:gs>
                    <a:gs pos="99000">
                      <a:schemeClr val="bg1"/>
                    </a:gs>
                  </a:gsLst>
                  <a:lin ang="5400000" scaled="0"/>
                </a:gradFill>
                <a:latin typeface="+mj-lt"/>
              </a:defRPr>
            </a:lvl1pPr>
          </a:lstStyle>
          <a:p>
            <a:pPr lvl="0"/>
            <a:r>
              <a:rPr lang="en-US" dirty="0" smtClean="0"/>
              <a:t>Speaker Name</a:t>
            </a:r>
            <a:endParaRPr lang="en-US" dirty="0"/>
          </a:p>
        </p:txBody>
      </p:sp>
    </p:spTree>
    <p:extLst>
      <p:ext uri="{BB962C8B-B14F-4D97-AF65-F5344CB8AC3E}">
        <p14:creationId xmlns:p14="http://schemas.microsoft.com/office/powerpoint/2010/main" val="234881322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43237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90070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058764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886736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tx2"/>
                    </a:gs>
                    <a:gs pos="9800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tx2"/>
                    </a:gs>
                    <a:gs pos="9800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8089468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88554630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59406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8004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726926"/>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Rectangle 2"/>
          <p:cNvSpPr/>
          <p:nvPr userDrawn="1"/>
        </p:nvSpPr>
        <p:spPr bwMode="white">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5122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07755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13124642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65804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371602"/>
            <a:ext cx="11151917" cy="19882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548333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1432730"/>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3122590"/>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39158157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2"/>
          <p:cNvSpPr>
            <a:spLocks noGrp="1"/>
          </p:cNvSpPr>
          <p:nvPr>
            <p:ph idx="1"/>
          </p:nvPr>
        </p:nvSpPr>
        <p:spPr>
          <a:xfrm>
            <a:off x="519248" y="1713801"/>
            <a:ext cx="11151916" cy="2979277"/>
          </a:xfrm>
          <a:prstGeom prst="rect">
            <a:avLst/>
          </a:prstGeom>
        </p:spPr>
        <p:txBody>
          <a:bodyPr vert="horz" wrap="square" lIns="0" tIns="0" rIns="0" bIns="0" rtlCol="0">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169801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97927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034184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553409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69474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7"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3"/>
            <a:ext cx="11151917"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33666" y="6400800"/>
            <a:ext cx="45833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731352"/>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81399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47897"/>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1870640"/>
          </a:xfrm>
          <a:prstGeom prst="rect">
            <a:avLst/>
          </a:prstGeo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81708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80544" y="6143960"/>
            <a:ext cx="1362870" cy="291987"/>
          </a:xfrm>
          <a:prstGeom prst="rect">
            <a:avLst/>
          </a:prstGeom>
        </p:spPr>
      </p:pic>
    </p:spTree>
    <p:extLst>
      <p:ext uri="{BB962C8B-B14F-4D97-AF65-F5344CB8AC3E}">
        <p14:creationId xmlns:p14="http://schemas.microsoft.com/office/powerpoint/2010/main" val="287172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113830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125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1250">
                      <a:schemeClr val="tx1"/>
                    </a:gs>
                    <a:gs pos="100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34627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125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1250">
                      <a:schemeClr val="tx1"/>
                    </a:gs>
                    <a:gs pos="100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383822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125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1250">
                      <a:schemeClr val="tx1"/>
                    </a:gs>
                    <a:gs pos="100000">
                      <a:schemeClr val="tx1"/>
                    </a:gs>
                  </a:gsLst>
                  <a:lin ang="5400000" scaled="0"/>
                </a:gradFill>
              </a:defRPr>
            </a:lvl1pPr>
          </a:lstStyle>
          <a:p>
            <a:r>
              <a:rPr lang="en-US" dirty="0" smtClean="0"/>
              <a:t>Presentation title</a:t>
            </a:r>
            <a:endParaRPr lang="en-US" dirty="0"/>
          </a:p>
        </p:txBody>
      </p:sp>
      <p:sp>
        <p:nvSpPr>
          <p:cNvPr id="6" name="TextBox 5"/>
          <p:cNvSpPr txBox="1"/>
          <p:nvPr userDrawn="1"/>
        </p:nvSpPr>
        <p:spPr>
          <a:xfrm>
            <a:off x="269303" y="446702"/>
            <a:ext cx="3585660" cy="561290"/>
          </a:xfrm>
          <a:prstGeom prst="rect">
            <a:avLst/>
          </a:prstGeom>
          <a:noFill/>
        </p:spPr>
        <p:txBody>
          <a:bodyPr wrap="square" lIns="179285" tIns="143428" rIns="179285" bIns="143428" rtlCol="0">
            <a:spAutoFit/>
          </a:bodyPr>
          <a:lstStyle/>
          <a:p>
            <a:pPr marL="0" marR="0" lvl="0" indent="0" algn="l" defTabSz="914036"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smtClean="0">
                <a:ln>
                  <a:noFill/>
                </a:ln>
                <a:gradFill>
                  <a:gsLst>
                    <a:gs pos="2917">
                      <a:srgbClr val="FFFFFF"/>
                    </a:gs>
                    <a:gs pos="100000">
                      <a:srgbClr val="FFFFFF"/>
                    </a:gs>
                  </a:gsLst>
                  <a:lin ang="5400000" scaled="0"/>
                </a:gradFill>
                <a:effectLst/>
                <a:uLnTx/>
                <a:uFillTx/>
                <a:latin typeface="Segoe UI"/>
                <a:ea typeface="+mn-ea"/>
                <a:cs typeface="+mn-cs"/>
              </a:rPr>
              <a:t>Server &amp; Tools Business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41490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1"/>
            <a:ext cx="7171399" cy="2688099"/>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3875719"/>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2544918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1"/>
            <a:ext cx="7171399" cy="2688099"/>
          </a:xfrm>
          <a:noFill/>
        </p:spPr>
        <p:txBody>
          <a:bodyPr lIns="146304" tIns="91440" rIns="146304" bIns="91440" anchor="t" anchorCtr="0"/>
          <a:lstStyle>
            <a:lvl1pPr>
              <a:defRPr sz="5882" spc="-98" baseline="0">
                <a:gradFill>
                  <a:gsLst>
                    <a:gs pos="0">
                      <a:schemeClr val="bg1"/>
                    </a:gs>
                    <a:gs pos="100000">
                      <a:schemeClr val="bg1"/>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2" y="3875719"/>
            <a:ext cx="7171399" cy="1794661"/>
          </a:xfrm>
          <a:noFill/>
        </p:spPr>
        <p:txBody>
          <a:bodyPr lIns="146304" tIns="109728" rIns="146304" bIns="109728">
            <a:noAutofit/>
          </a:bodyPr>
          <a:lstStyle>
            <a:lvl1pPr marL="0" indent="0">
              <a:spcBef>
                <a:spcPts val="0"/>
              </a:spcBef>
              <a:buNone/>
              <a:defRPr sz="3137" spc="0" baseline="0">
                <a:gradFill>
                  <a:gsLst>
                    <a:gs pos="0">
                      <a:schemeClr val="bg1"/>
                    </a:gs>
                    <a:gs pos="100000">
                      <a:schemeClr val="bg1"/>
                    </a:gs>
                  </a:gsLst>
                  <a:lin ang="5400000" scaled="0"/>
                </a:gradFill>
                <a:latin typeface="+mj-lt"/>
              </a:defRPr>
            </a:lvl1pPr>
          </a:lstStyle>
          <a:p>
            <a:pPr lvl="0"/>
            <a:r>
              <a:rPr lang="en-US" dirty="0" smtClean="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41532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white">
          <a:xfrm>
            <a:off x="269239" y="1187621"/>
            <a:ext cx="7171399" cy="2688099"/>
          </a:xfrm>
          <a:noFill/>
        </p:spPr>
        <p:txBody>
          <a:bodyPr lIns="146304" tIns="91440" rIns="146304" bIns="91440" anchor="t" anchorCtr="0"/>
          <a:lstStyle>
            <a:lvl1pPr>
              <a:defRPr sz="5882" spc="-98" baseline="0">
                <a:gradFill>
                  <a:gsLst>
                    <a:gs pos="0">
                      <a:schemeClr val="bg1"/>
                    </a:gs>
                    <a:gs pos="100000">
                      <a:schemeClr val="bg1"/>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white">
          <a:xfrm>
            <a:off x="269302" y="3875719"/>
            <a:ext cx="7171399" cy="1794661"/>
          </a:xfrm>
          <a:noFill/>
        </p:spPr>
        <p:txBody>
          <a:bodyPr lIns="146304" tIns="109728" rIns="146304" bIns="109728">
            <a:noAutofit/>
          </a:bodyPr>
          <a:lstStyle>
            <a:lvl1pPr marL="0" indent="0">
              <a:spcBef>
                <a:spcPts val="0"/>
              </a:spcBef>
              <a:buNone/>
              <a:defRPr sz="3137" spc="0" baseline="0">
                <a:gradFill>
                  <a:gsLst>
                    <a:gs pos="0">
                      <a:schemeClr val="bg1"/>
                    </a:gs>
                    <a:gs pos="100000">
                      <a:schemeClr val="bg1"/>
                    </a:gs>
                  </a:gsLst>
                  <a:lin ang="5400000" scaled="0"/>
                </a:gradFill>
                <a:latin typeface="+mj-lt"/>
              </a:defRPr>
            </a:lvl1pPr>
          </a:lstStyle>
          <a:p>
            <a:pPr lvl="0"/>
            <a:r>
              <a:rPr lang="en-US" dirty="0" smtClean="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352608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1" y="457202"/>
            <a:ext cx="10972799" cy="664797"/>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09600" y="1981202"/>
            <a:ext cx="5384799" cy="1932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2" y="1981202"/>
            <a:ext cx="5384799" cy="1932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 y="4000502"/>
            <a:ext cx="5384799" cy="1932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7602" y="4000502"/>
            <a:ext cx="5384799" cy="1932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a:xfrm>
            <a:off x="1" y="6642100"/>
            <a:ext cx="8064500" cy="215900"/>
          </a:xfrm>
          <a:prstGeom prst="rect">
            <a:avLst/>
          </a:prstGeom>
        </p:spPr>
        <p:txBody>
          <a:bodyPr/>
          <a:lstStyle>
            <a:lvl1pPr>
              <a:defRPr/>
            </a:lvl1pPr>
          </a:lstStyle>
          <a:p>
            <a:r>
              <a:rPr lang="tr-TR" smtClean="0">
                <a:solidFill>
                  <a:srgbClr val="000000"/>
                </a:solidFill>
              </a:rPr>
              <a:t>Lecture Notes for E Alpaydın 2004 Introduction to Machine Learning © The MIT Press (V1.1)</a:t>
            </a:r>
            <a:endParaRPr lang="tr-TR">
              <a:solidFill>
                <a:srgbClr val="000000"/>
              </a:solidFill>
            </a:endParaRPr>
          </a:p>
        </p:txBody>
      </p:sp>
      <p:sp>
        <p:nvSpPr>
          <p:cNvPr id="8" name="Slide Number Placeholder 7"/>
          <p:cNvSpPr>
            <a:spLocks noGrp="1"/>
          </p:cNvSpPr>
          <p:nvPr>
            <p:ph type="sldNum" sz="quarter" idx="11"/>
          </p:nvPr>
        </p:nvSpPr>
        <p:spPr>
          <a:xfrm>
            <a:off x="8784167" y="6237288"/>
            <a:ext cx="2844800" cy="457200"/>
          </a:xfrm>
          <a:prstGeom prst="rect">
            <a:avLst/>
          </a:prstGeom>
        </p:spPr>
        <p:txBody>
          <a:bodyPr/>
          <a:lstStyle>
            <a:lvl1pPr>
              <a:defRPr/>
            </a:lvl1pPr>
          </a:lstStyle>
          <a:p>
            <a:fld id="{B966F068-8785-4895-9379-1FBF26A61C0C}" type="slidenum">
              <a:rPr lang="tr-TR" smtClean="0">
                <a:solidFill>
                  <a:srgbClr val="000000"/>
                </a:solidFill>
              </a:rPr>
              <a:pPr/>
              <a:t>‹#›</a:t>
            </a:fld>
            <a:endParaRPr lang="tr-TR">
              <a:solidFill>
                <a:srgbClr val="000000"/>
              </a:solidFill>
            </a:endParaRPr>
          </a:p>
        </p:txBody>
      </p:sp>
    </p:spTree>
    <p:extLst>
      <p:ext uri="{BB962C8B-B14F-4D97-AF65-F5344CB8AC3E}">
        <p14:creationId xmlns:p14="http://schemas.microsoft.com/office/powerpoint/2010/main" val="6814453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white">
          <a:xfrm>
            <a:off x="269239" y="1187621"/>
            <a:ext cx="7171399" cy="2688099"/>
          </a:xfrm>
          <a:noFill/>
        </p:spPr>
        <p:txBody>
          <a:bodyPr lIns="146304" tIns="91440" rIns="146304" bIns="91440" anchor="t" anchorCtr="0"/>
          <a:lstStyle>
            <a:lvl1pPr>
              <a:defRPr sz="5882" spc="-98" baseline="0">
                <a:gradFill>
                  <a:gsLst>
                    <a:gs pos="0">
                      <a:schemeClr val="bg1"/>
                    </a:gs>
                    <a:gs pos="100000">
                      <a:schemeClr val="bg1"/>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white">
          <a:xfrm>
            <a:off x="269302" y="3875719"/>
            <a:ext cx="7171399" cy="1794661"/>
          </a:xfrm>
          <a:noFill/>
        </p:spPr>
        <p:txBody>
          <a:bodyPr lIns="146304" tIns="109728" rIns="146304" bIns="109728">
            <a:noAutofit/>
          </a:bodyPr>
          <a:lstStyle>
            <a:lvl1pPr marL="0" indent="0">
              <a:spcBef>
                <a:spcPts val="0"/>
              </a:spcBef>
              <a:buNone/>
              <a:defRPr sz="3137" spc="0" baseline="0">
                <a:gradFill>
                  <a:gsLst>
                    <a:gs pos="0">
                      <a:schemeClr val="bg1"/>
                    </a:gs>
                    <a:gs pos="100000">
                      <a:schemeClr val="bg1"/>
                    </a:gs>
                  </a:gsLst>
                  <a:lin ang="5400000" scaled="0"/>
                </a:gradFill>
                <a:latin typeface="+mj-lt"/>
              </a:defRPr>
            </a:lvl1pPr>
          </a:lstStyle>
          <a:p>
            <a:pPr lvl="0"/>
            <a:r>
              <a:rPr lang="en-US" dirty="0" smtClean="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3076311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2"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5"/>
            <a:ext cx="7171399"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1244906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2"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304" tIns="91440" rIns="146304" bIns="91440" anchor="t" anchorCtr="0"/>
          <a:lstStyle>
            <a:lvl1pPr>
              <a:defRPr sz="5294" spc="-98" baseline="0">
                <a:gradFill>
                  <a:gsLst>
                    <a:gs pos="2917">
                      <a:schemeClr val="bg1"/>
                    </a:gs>
                    <a:gs pos="100000">
                      <a:schemeClr val="bg1"/>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2" y="3877255"/>
            <a:ext cx="7171399" cy="1789991"/>
          </a:xfrm>
        </p:spPr>
        <p:txBody>
          <a:bodyPr tIns="109728" bIns="109728">
            <a:noAutofit/>
          </a:bodyPr>
          <a:lstStyle>
            <a:lvl1pPr marL="0" indent="0">
              <a:spcBef>
                <a:spcPts val="0"/>
              </a:spcBef>
              <a:buNone/>
              <a:defRPr sz="3137">
                <a:gradFill>
                  <a:gsLst>
                    <a:gs pos="2917">
                      <a:schemeClr val="bg1"/>
                    </a:gs>
                    <a:gs pos="100000">
                      <a:schemeClr val="bg1"/>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911641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2"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white">
          <a:xfrm>
            <a:off x="269302" y="2082443"/>
            <a:ext cx="7171399" cy="1794808"/>
          </a:xfrm>
          <a:noFill/>
        </p:spPr>
        <p:txBody>
          <a:bodyPr lIns="146304" tIns="91440" rIns="146304" bIns="91440" anchor="t" anchorCtr="0"/>
          <a:lstStyle>
            <a:lvl1pPr>
              <a:defRPr sz="5294" spc="-98" baseline="0">
                <a:gradFill>
                  <a:gsLst>
                    <a:gs pos="5000">
                      <a:schemeClr val="bg1"/>
                    </a:gs>
                    <a:gs pos="100000">
                      <a:schemeClr val="bg1"/>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white">
          <a:xfrm>
            <a:off x="269302" y="3877255"/>
            <a:ext cx="7171399" cy="1789991"/>
          </a:xfrm>
        </p:spPr>
        <p:txBody>
          <a:bodyPr tIns="109728" bIns="109728">
            <a:noAutofit/>
          </a:bodyPr>
          <a:lstStyle>
            <a:lvl1pPr marL="0" indent="0">
              <a:spcBef>
                <a:spcPts val="0"/>
              </a:spcBef>
              <a:buNone/>
              <a:defRPr sz="3137">
                <a:gradFill>
                  <a:gsLst>
                    <a:gs pos="2917">
                      <a:schemeClr val="bg1"/>
                    </a:gs>
                    <a:gs pos="100000">
                      <a:schemeClr val="bg1"/>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Tree>
    <p:extLst>
      <p:ext uri="{BB962C8B-B14F-4D97-AF65-F5344CB8AC3E}">
        <p14:creationId xmlns:p14="http://schemas.microsoft.com/office/powerpoint/2010/main" val="340529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12192002" cy="68580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72937" y="6152123"/>
            <a:ext cx="1366579" cy="292782"/>
          </a:xfrm>
          <a:prstGeom prst="rect">
            <a:avLst/>
          </a:prstGeom>
        </p:spPr>
      </p:pic>
      <p:sp>
        <p:nvSpPr>
          <p:cNvPr id="13" name="Rectangle 12"/>
          <p:cNvSpPr/>
          <p:nvPr userDrawn="1"/>
        </p:nvSpPr>
        <p:spPr bwMode="gray">
          <a:xfrm>
            <a:off x="269302"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white">
          <a:xfrm>
            <a:off x="269302" y="2082443"/>
            <a:ext cx="7171399" cy="1794808"/>
          </a:xfrm>
          <a:noFill/>
        </p:spPr>
        <p:txBody>
          <a:bodyPr lIns="146304" tIns="91440" rIns="146304" bIns="91440" anchor="t" anchorCtr="0"/>
          <a:lstStyle>
            <a:lvl1pPr>
              <a:defRPr sz="5294" spc="-98" baseline="0">
                <a:gradFill>
                  <a:gsLst>
                    <a:gs pos="2917">
                      <a:schemeClr val="bg1"/>
                    </a:gs>
                    <a:gs pos="100000">
                      <a:schemeClr val="bg1"/>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white">
          <a:xfrm>
            <a:off x="269302" y="3877255"/>
            <a:ext cx="7171399" cy="1789991"/>
          </a:xfrm>
        </p:spPr>
        <p:txBody>
          <a:bodyPr tIns="109728" bIns="109728">
            <a:noAutofit/>
          </a:bodyPr>
          <a:lstStyle>
            <a:lvl1pPr marL="0" indent="0">
              <a:spcBef>
                <a:spcPts val="0"/>
              </a:spcBef>
              <a:buNone/>
              <a:defRPr sz="3137">
                <a:gradFill>
                  <a:gsLst>
                    <a:gs pos="2917">
                      <a:schemeClr val="bg1"/>
                    </a:gs>
                    <a:gs pos="100000">
                      <a:schemeClr val="bg1"/>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67155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5"/>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269239" y="6152123"/>
            <a:ext cx="1366579" cy="292782"/>
          </a:xfrm>
          <a:prstGeom prst="rect">
            <a:avLst/>
          </a:prstGeom>
        </p:spPr>
      </p:pic>
    </p:spTree>
    <p:extLst>
      <p:ext uri="{BB962C8B-B14F-4D97-AF65-F5344CB8AC3E}">
        <p14:creationId xmlns:p14="http://schemas.microsoft.com/office/powerpoint/2010/main" val="164140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white">
          <a:xfrm>
            <a:off x="269239" y="1187620"/>
            <a:ext cx="7171399" cy="1793108"/>
          </a:xfrm>
          <a:noFill/>
        </p:spPr>
        <p:txBody>
          <a:bodyPr lIns="146304" tIns="91440" rIns="146304" bIns="91440" anchor="t" anchorCtr="0"/>
          <a:lstStyle>
            <a:lvl1pPr>
              <a:defRPr sz="5882" spc="-98" baseline="0">
                <a:gradFill>
                  <a:gsLst>
                    <a:gs pos="2917">
                      <a:schemeClr val="bg1"/>
                    </a:gs>
                    <a:gs pos="100000">
                      <a:schemeClr val="bg1"/>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white">
          <a:xfrm>
            <a:off x="269302" y="2971385"/>
            <a:ext cx="7171399" cy="1794661"/>
          </a:xfrm>
          <a:noFill/>
        </p:spPr>
        <p:txBody>
          <a:bodyPr lIns="146304" tIns="109728" rIns="146304" bIns="109728">
            <a:noAutofit/>
          </a:bodyPr>
          <a:lstStyle>
            <a:lvl1pPr marL="0" indent="0">
              <a:spcBef>
                <a:spcPts val="0"/>
              </a:spcBef>
              <a:buNone/>
              <a:defRPr sz="3137" spc="0" baseline="0">
                <a:gradFill>
                  <a:gsLst>
                    <a:gs pos="2917">
                      <a:schemeClr val="bg1"/>
                    </a:gs>
                    <a:gs pos="100000">
                      <a:schemeClr val="bg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269239" y="6152123"/>
            <a:ext cx="1366579" cy="292782"/>
          </a:xfrm>
          <a:prstGeom prst="rect">
            <a:avLst/>
          </a:prstGeom>
        </p:spPr>
      </p:pic>
    </p:spTree>
    <p:extLst>
      <p:ext uri="{BB962C8B-B14F-4D97-AF65-F5344CB8AC3E}">
        <p14:creationId xmlns:p14="http://schemas.microsoft.com/office/powerpoint/2010/main" val="213292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304" tIns="91440" rIns="146304" bIns="91440" anchor="t" anchorCtr="0"/>
          <a:lstStyle>
            <a:lvl1pPr>
              <a:defRPr sz="5882" spc="-98" baseline="0">
                <a:gradFill>
                  <a:gsLst>
                    <a:gs pos="2917">
                      <a:schemeClr val="bg1"/>
                    </a:gs>
                    <a:gs pos="100000">
                      <a:schemeClr val="bg1"/>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2" y="2971385"/>
            <a:ext cx="7171399" cy="1794661"/>
          </a:xfrm>
          <a:noFill/>
        </p:spPr>
        <p:txBody>
          <a:bodyPr lIns="146304" tIns="109728" rIns="146304" bIns="109728">
            <a:noAutofit/>
          </a:bodyPr>
          <a:lstStyle>
            <a:lvl1pPr marL="0" indent="0">
              <a:spcBef>
                <a:spcPts val="0"/>
              </a:spcBef>
              <a:buNone/>
              <a:defRPr sz="3137" spc="0" baseline="0">
                <a:gradFill>
                  <a:gsLst>
                    <a:gs pos="2917">
                      <a:schemeClr val="bg1"/>
                    </a:gs>
                    <a:gs pos="100000">
                      <a:schemeClr val="bg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269239" y="6152123"/>
            <a:ext cx="1366579" cy="292782"/>
          </a:xfrm>
          <a:prstGeom prst="rect">
            <a:avLst/>
          </a:prstGeom>
        </p:spPr>
      </p:pic>
    </p:spTree>
    <p:extLst>
      <p:ext uri="{BB962C8B-B14F-4D97-AF65-F5344CB8AC3E}">
        <p14:creationId xmlns:p14="http://schemas.microsoft.com/office/powerpoint/2010/main" val="3790645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239" y="117828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5833">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white">
          <a:xfrm>
            <a:off x="269239" y="1187620"/>
            <a:ext cx="7171399" cy="1793108"/>
          </a:xfrm>
          <a:noFill/>
        </p:spPr>
        <p:txBody>
          <a:bodyPr lIns="146304" tIns="91440" rIns="146304" bIns="91440" anchor="t" anchorCtr="0"/>
          <a:lstStyle>
            <a:lvl1pPr>
              <a:defRPr sz="5882" spc="-98" baseline="0">
                <a:gradFill>
                  <a:gsLst>
                    <a:gs pos="2917">
                      <a:schemeClr val="bg1"/>
                    </a:gs>
                    <a:gs pos="100000">
                      <a:schemeClr val="bg1"/>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white">
          <a:xfrm>
            <a:off x="269302" y="2971385"/>
            <a:ext cx="7171399" cy="1794661"/>
          </a:xfrm>
          <a:noFill/>
        </p:spPr>
        <p:txBody>
          <a:bodyPr lIns="146304" tIns="109728" rIns="146304" bIns="109728">
            <a:noAutofit/>
          </a:bodyPr>
          <a:lstStyle>
            <a:lvl1pPr marL="0" indent="0">
              <a:spcBef>
                <a:spcPts val="0"/>
              </a:spcBef>
              <a:buNone/>
              <a:defRPr sz="3137" spc="0" baseline="0">
                <a:gradFill>
                  <a:gsLst>
                    <a:gs pos="5833">
                      <a:schemeClr val="bg1"/>
                    </a:gs>
                    <a:gs pos="100000">
                      <a:schemeClr val="bg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269239" y="6152123"/>
            <a:ext cx="1366579" cy="292782"/>
          </a:xfrm>
          <a:prstGeom prst="rect">
            <a:avLst/>
          </a:prstGeom>
        </p:spPr>
      </p:pic>
    </p:spTree>
    <p:extLst>
      <p:ext uri="{BB962C8B-B14F-4D97-AF65-F5344CB8AC3E}">
        <p14:creationId xmlns:p14="http://schemas.microsoft.com/office/powerpoint/2010/main" val="1786604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21349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81202"/>
            <a:ext cx="5384799" cy="1932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2" y="1981202"/>
            <a:ext cx="5384799" cy="1932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1" y="6642100"/>
            <a:ext cx="8064500" cy="215900"/>
          </a:xfrm>
          <a:prstGeom prst="rect">
            <a:avLst/>
          </a:prstGeom>
        </p:spPr>
        <p:txBody>
          <a:bodyPr/>
          <a:lstStyle>
            <a:lvl1pPr>
              <a:defRPr/>
            </a:lvl1pPr>
          </a:lstStyle>
          <a:p>
            <a:r>
              <a:rPr lang="tr-TR" smtClean="0">
                <a:solidFill>
                  <a:srgbClr val="000000"/>
                </a:solidFill>
              </a:rPr>
              <a:t>Lecture Notes for E Alpaydın 2004 Introduction to Machine Learning © The MIT Press (V1.1)</a:t>
            </a:r>
            <a:endParaRPr lang="tr-TR">
              <a:solidFill>
                <a:srgbClr val="000000"/>
              </a:solidFill>
            </a:endParaRPr>
          </a:p>
        </p:txBody>
      </p:sp>
      <p:sp>
        <p:nvSpPr>
          <p:cNvPr id="6" name="Slide Number Placeholder 5"/>
          <p:cNvSpPr>
            <a:spLocks noGrp="1"/>
          </p:cNvSpPr>
          <p:nvPr>
            <p:ph type="sldNum" sz="quarter" idx="11"/>
          </p:nvPr>
        </p:nvSpPr>
        <p:spPr>
          <a:xfrm>
            <a:off x="8784167" y="6237288"/>
            <a:ext cx="2844800" cy="457200"/>
          </a:xfrm>
          <a:prstGeom prst="rect">
            <a:avLst/>
          </a:prstGeom>
        </p:spPr>
        <p:txBody>
          <a:bodyPr/>
          <a:lstStyle>
            <a:lvl1pPr>
              <a:defRPr/>
            </a:lvl1pPr>
          </a:lstStyle>
          <a:p>
            <a:fld id="{2757A36B-2AB3-4770-8C79-3BB3EEC4512E}" type="slidenum">
              <a:rPr lang="tr-TR" smtClean="0">
                <a:solidFill>
                  <a:srgbClr val="000000"/>
                </a:solidFill>
              </a:rPr>
              <a:pPr/>
              <a:t>‹#›</a:t>
            </a:fld>
            <a:endParaRPr lang="tr-TR">
              <a:solidFill>
                <a:srgbClr val="000000"/>
              </a:solidFill>
            </a:endParaRPr>
          </a:p>
        </p:txBody>
      </p:sp>
    </p:spTree>
    <p:extLst>
      <p:ext uri="{BB962C8B-B14F-4D97-AF65-F5344CB8AC3E}">
        <p14:creationId xmlns:p14="http://schemas.microsoft.com/office/powerpoint/2010/main" val="12028855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8324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03065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8" spc="-98" baseline="0">
                <a:gradFill>
                  <a:gsLst>
                    <a:gs pos="5833">
                      <a:schemeClr val="bg1"/>
                    </a:gs>
                    <a:gs pos="100000">
                      <a:schemeClr val="bg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6606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88803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55619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10652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76589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84362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lgn="l" defTabSz="914367" rtl="0" eaLnBrk="1" latinLnBrk="0" hangingPunct="1">
              <a:lnSpc>
                <a:spcPct val="90000"/>
              </a:lnSpc>
              <a:spcBef>
                <a:spcPct val="0"/>
              </a:spcBef>
              <a:buNone/>
              <a:defRPr lang="en-US" sz="7058" b="0" kern="1200" cap="none" spc="-98" baseline="0" dirty="0">
                <a:ln w="3175">
                  <a:noFill/>
                </a:ln>
                <a:gradFill>
                  <a:gsLst>
                    <a:gs pos="5833">
                      <a:schemeClr val="bg1"/>
                    </a:gs>
                    <a:gs pos="99000">
                      <a:schemeClr val="bg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538439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lgn="l" defTabSz="914367" rtl="0" eaLnBrk="1" latinLnBrk="0" hangingPunct="1">
              <a:lnSpc>
                <a:spcPct val="90000"/>
              </a:lnSpc>
              <a:spcBef>
                <a:spcPct val="0"/>
              </a:spcBef>
              <a:buNone/>
              <a:defRPr lang="en-US" sz="7058" b="0" kern="1200" cap="none" spc="-98" baseline="0" dirty="0">
                <a:ln w="3175">
                  <a:noFill/>
                </a:ln>
                <a:gradFill>
                  <a:gsLst>
                    <a:gs pos="5833">
                      <a:schemeClr val="bg1"/>
                    </a:gs>
                    <a:gs pos="99000">
                      <a:schemeClr val="bg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49777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2" y="2886715"/>
            <a:ext cx="9144000" cy="623248"/>
          </a:xfrm>
        </p:spPr>
        <p:txBody>
          <a:bodyPr anchor="b"/>
          <a:lstStyle>
            <a:lvl1pPr algn="ctr">
              <a:defRPr sz="4500">
                <a:latin typeface="Segoe UI Light" panose="020B0502040204020203" pitchFamily="34" charset="0"/>
                <a:cs typeface="Segoe UI Light" panose="020B05020402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2" y="3602040"/>
            <a:ext cx="9144000" cy="249299"/>
          </a:xfrm>
        </p:spPr>
        <p:txBody>
          <a:bodyPr/>
          <a:lstStyle>
            <a:lvl1pPr marL="0" indent="0" algn="ctr">
              <a:buNone/>
              <a:defRPr sz="1800">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extLst>
      <p:ext uri="{BB962C8B-B14F-4D97-AF65-F5344CB8AC3E}">
        <p14:creationId xmlns:p14="http://schemas.microsoft.com/office/powerpoint/2010/main" val="36119385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73725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99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924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p:spPr>
        <p:txBody>
          <a:bodyPr tIns="91440" bIns="91440" anchor="t" anchorCtr="0"/>
          <a:lstStyle>
            <a:lvl1pPr algn="l" defTabSz="914367" rtl="0" eaLnBrk="1" latinLnBrk="0" hangingPunct="1">
              <a:lnSpc>
                <a:spcPct val="90000"/>
              </a:lnSpc>
              <a:spcBef>
                <a:spcPct val="0"/>
              </a:spcBef>
              <a:buNone/>
              <a:defRPr lang="en-US" sz="7058" b="0" kern="1200" cap="none" spc="-98" baseline="0" dirty="0">
                <a:ln w="3175">
                  <a:noFill/>
                </a:ln>
                <a:gradFill>
                  <a:gsLst>
                    <a:gs pos="5833">
                      <a:schemeClr val="tx1"/>
                    </a:gs>
                    <a:gs pos="99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901041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lgn="l" defTabSz="914367" rtl="0" eaLnBrk="1" latinLnBrk="0" hangingPunct="1">
              <a:lnSpc>
                <a:spcPct val="90000"/>
              </a:lnSpc>
              <a:spcBef>
                <a:spcPct val="0"/>
              </a:spcBef>
              <a:buNone/>
              <a:defRPr lang="en-US" sz="7058" b="0" kern="1200" cap="none" spc="-98" baseline="0" dirty="0">
                <a:ln w="3175">
                  <a:noFill/>
                </a:ln>
                <a:gradFill>
                  <a:gsLst>
                    <a:gs pos="5833">
                      <a:schemeClr val="tx1"/>
                    </a:gs>
                    <a:gs pos="99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514827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5116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78694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43970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15652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988550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53877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image" Target="../media/image6.png"/><Relationship Id="rId4" Type="http://schemas.openxmlformats.org/officeDocument/2006/relationships/slideLayout" Target="../slideLayouts/slideLayout58.xml"/><Relationship Id="rId9" Type="http://schemas.openxmlformats.org/officeDocument/2006/relationships/image" Target="../media/image5.jp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41" Type="http://schemas.openxmlformats.org/officeDocument/2006/relationships/slideLayout" Target="../slideLayouts/slideLayout10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theme" Target="../theme/theme6.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8" Type="http://schemas.openxmlformats.org/officeDocument/2006/relationships/slideLayout" Target="../slideLayouts/slideLayout69.xml"/><Relationship Id="rId51"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4"/>
            <a:ext cx="11151916" cy="193283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074" name="Picture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702738" y="6377609"/>
            <a:ext cx="45833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userDrawn="1"/>
        </p:nvSpPr>
        <p:spPr>
          <a:xfrm>
            <a:off x="8727190" y="6642556"/>
            <a:ext cx="294520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Segoe UI Light" pitchFamily="34" charset="0"/>
                <a:ea typeface="+mn-ea"/>
                <a:cs typeface="+mn-cs"/>
              </a:rPr>
              <a:t>Deriving Knowledge from Data at Scale</a:t>
            </a:r>
          </a:p>
        </p:txBody>
      </p:sp>
    </p:spTree>
    <p:extLst>
      <p:ext uri="{BB962C8B-B14F-4D97-AF65-F5344CB8AC3E}">
        <p14:creationId xmlns:p14="http://schemas.microsoft.com/office/powerpoint/2010/main" val="2800684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timing>
    <p:tnLst>
      <p:par>
        <p:cTn id="1" dur="indefinite" restart="never" nodeType="tmRoot"/>
      </p:par>
    </p:tnLst>
  </p:timing>
  <p:txStyles>
    <p:title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mj-lt"/>
          <a:ea typeface="+mn-ea"/>
          <a:cs typeface="Arial" charset="0"/>
        </a:defRPr>
      </a:lvl1pPr>
    </p:titleStyle>
    <p:bodyStyle>
      <a:lvl1pPr marL="259660" indent="-259660" algn="l" defTabSz="68604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944289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307892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384547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94600"/>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713801"/>
            <a:ext cx="11151916" cy="29792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290352" y="6106305"/>
            <a:ext cx="1618990" cy="388399"/>
          </a:xfrm>
          <a:prstGeom prst="rect">
            <a:avLst/>
          </a:prstGeom>
        </p:spPr>
      </p:pic>
      <p:sp>
        <p:nvSpPr>
          <p:cNvPr id="6" name="TextBox 5"/>
          <p:cNvSpPr txBox="1"/>
          <p:nvPr userDrawn="1"/>
        </p:nvSpPr>
        <p:spPr>
          <a:xfrm>
            <a:off x="10550557" y="6340815"/>
            <a:ext cx="2095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a:ea typeface="+mn-ea"/>
                <a:cs typeface="+mn-cs"/>
              </a:rPr>
              <a:t>Machine Learning</a:t>
            </a:r>
          </a:p>
        </p:txBody>
      </p:sp>
    </p:spTree>
    <p:extLst>
      <p:ext uri="{BB962C8B-B14F-4D97-AF65-F5344CB8AC3E}">
        <p14:creationId xmlns:p14="http://schemas.microsoft.com/office/powerpoint/2010/main" val="431316167"/>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837" r:id="rId3"/>
    <p:sldLayoutId id="2147483838" r:id="rId4"/>
    <p:sldLayoutId id="2147483839" r:id="rId5"/>
    <p:sldLayoutId id="2147483840" r:id="rId6"/>
    <p:sldLayoutId id="2147483841" r:id="rId7"/>
  </p:sldLayoutIdLst>
  <p:transition>
    <p:fade/>
  </p:transition>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488130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23" r:id="rId38"/>
    <p:sldLayoutId id="2147483824" r:id="rId39"/>
    <p:sldLayoutId id="2147483825" r:id="rId40"/>
    <p:sldLayoutId id="2147483826" r:id="rId41"/>
    <p:sldLayoutId id="2147483827" r:id="rId42"/>
    <p:sldLayoutId id="2147483828" r:id="rId43"/>
    <p:sldLayoutId id="2147483829" r:id="rId44"/>
    <p:sldLayoutId id="2147483830" r:id="rId45"/>
    <p:sldLayoutId id="2147483831" r:id="rId46"/>
    <p:sldLayoutId id="2147483832" r:id="rId47"/>
    <p:sldLayoutId id="2147483833" r:id="rId48"/>
    <p:sldLayoutId id="2147483834" r:id="rId49"/>
    <p:sldLayoutId id="2147483835" r:id="rId50"/>
    <p:sldLayoutId id="2147483836" r:id="rId5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6.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56.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7.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gif"/></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57.xml"/><Relationship Id="rId4" Type="http://schemas.openxmlformats.org/officeDocument/2006/relationships/image" Target="../media/image56.jpeg"/></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56.xml"/><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7.xml"/><Relationship Id="rId1" Type="http://schemas.openxmlformats.org/officeDocument/2006/relationships/vmlDrawing" Target="../drawings/vmlDrawing1.vml"/><Relationship Id="rId4" Type="http://schemas.openxmlformats.org/officeDocument/2006/relationships/image" Target="../media/image64.emf"/></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58.xml"/><Relationship Id="rId6" Type="http://schemas.openxmlformats.org/officeDocument/2006/relationships/image" Target="../media/image69.png"/><Relationship Id="rId5" Type="http://schemas.openxmlformats.org/officeDocument/2006/relationships/image" Target="../media/image68.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56.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eg"/><Relationship Id="rId9"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9.xml"/><Relationship Id="rId5" Type="http://schemas.openxmlformats.org/officeDocument/2006/relationships/image" Target="../media/image13.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6000" cap="all" dirty="0" smtClean="0"/>
              <a:t>Microsoft Azure Machine Learning</a:t>
            </a:r>
            <a:endParaRPr lang="en-US" sz="4800" cap="all" dirty="0"/>
          </a:p>
        </p:txBody>
      </p:sp>
      <p:sp>
        <p:nvSpPr>
          <p:cNvPr id="2" name="Text Placeholder 1"/>
          <p:cNvSpPr>
            <a:spLocks noGrp="1"/>
          </p:cNvSpPr>
          <p:nvPr>
            <p:ph type="body" sz="quarter" idx="11"/>
          </p:nvPr>
        </p:nvSpPr>
        <p:spPr>
          <a:xfrm>
            <a:off x="519249" y="3122590"/>
            <a:ext cx="5455754" cy="670953"/>
          </a:xfrm>
        </p:spPr>
        <p:txBody>
          <a:bodyPr/>
          <a:lstStyle/>
          <a:p>
            <a:r>
              <a:rPr lang="nl-NL" dirty="0" smtClean="0"/>
              <a:t>Eduard van Valkenburg</a:t>
            </a:r>
          </a:p>
          <a:p>
            <a:r>
              <a:rPr lang="nl-NL" sz="2000" dirty="0" smtClean="0"/>
              <a:t>Big Data Consultant</a:t>
            </a:r>
            <a:endParaRPr lang="en-US" sz="2000" dirty="0"/>
          </a:p>
        </p:txBody>
      </p:sp>
    </p:spTree>
    <p:extLst>
      <p:ext uri="{BB962C8B-B14F-4D97-AF65-F5344CB8AC3E}">
        <p14:creationId xmlns:p14="http://schemas.microsoft.com/office/powerpoint/2010/main" val="404227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3" name="Group 4"/>
          <p:cNvGrpSpPr/>
          <p:nvPr/>
        </p:nvGrpSpPr>
        <p:grpSpPr>
          <a:xfrm>
            <a:off x="1524649" y="487"/>
            <a:ext cx="9142703" cy="6857027"/>
            <a:chOff x="0" y="0"/>
            <a:chExt cx="9144000" cy="6858000"/>
          </a:xfrm>
        </p:grpSpPr>
        <p:pic>
          <p:nvPicPr>
            <p:cNvPr id="74" name="Picture 2" descr="C:\Messenger Data\025 run2, 200ms, orig\200ms, w40,45,50,55,60 pm09 cpu,io,mem,net,msgr,process,workload,queues,mainclr\all vars\(time) pm09.TCPv4.Segments.Retransmitted.sec_delta0.png.png"/>
            <p:cNvPicPr>
              <a:picLocks noChangeAspect="1" noChangeArrowheads="1"/>
            </p:cNvPicPr>
            <p:nvPr/>
          </p:nvPicPr>
          <p:blipFill>
            <a:blip r:embed="rId3" cstate="print"/>
            <a:srcRect/>
            <a:stretch>
              <a:fillRect/>
            </a:stretch>
          </p:blipFill>
          <p:spPr bwMode="auto">
            <a:xfrm>
              <a:off x="7772400" y="5034540"/>
              <a:ext cx="1371600" cy="985259"/>
            </a:xfrm>
            <a:prstGeom prst="rect">
              <a:avLst/>
            </a:prstGeom>
            <a:noFill/>
          </p:spPr>
        </p:pic>
        <p:pic>
          <p:nvPicPr>
            <p:cNvPr id="75"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7772400" y="5872741"/>
              <a:ext cx="1371600" cy="985259"/>
            </a:xfrm>
            <a:prstGeom prst="rect">
              <a:avLst/>
            </a:prstGeom>
            <a:noFill/>
          </p:spPr>
        </p:pic>
        <p:pic>
          <p:nvPicPr>
            <p:cNvPr id="76" name="Picture 4" descr="C:\Messenger Data\025 run2, 200ms, orig\200ms, w40,45,50,55,60 pm09 cpu,io,mem,net,msgr,process,workload,queues,mainclr\all vars\(time) pm09..NET.CLR.Memory.NTPS..Allocated.Bytes.sec_delta0.png.png"/>
            <p:cNvPicPr>
              <a:picLocks noChangeAspect="1" noChangeArrowheads="1"/>
            </p:cNvPicPr>
            <p:nvPr/>
          </p:nvPicPr>
          <p:blipFill>
            <a:blip r:embed="rId5" cstate="print"/>
            <a:srcRect/>
            <a:stretch>
              <a:fillRect/>
            </a:stretch>
          </p:blipFill>
          <p:spPr bwMode="auto">
            <a:xfrm>
              <a:off x="6400800" y="5034540"/>
              <a:ext cx="1371600" cy="985259"/>
            </a:xfrm>
            <a:prstGeom prst="rect">
              <a:avLst/>
            </a:prstGeom>
            <a:noFill/>
          </p:spPr>
        </p:pic>
        <p:pic>
          <p:nvPicPr>
            <p:cNvPr id="77" name="Picture 5" descr="C:\Messenger Data\025 run2, 200ms, orig\200ms, w40,45,50,55,60 pm09 cpu,io,mem,net,msgr,process,workload,queues,mainclr\all vars\(time) pm09.Memory.Committed.Bytes_delta0.png.png"/>
            <p:cNvPicPr>
              <a:picLocks noChangeAspect="1" noChangeArrowheads="1"/>
            </p:cNvPicPr>
            <p:nvPr/>
          </p:nvPicPr>
          <p:blipFill>
            <a:blip r:embed="rId6" cstate="print"/>
            <a:srcRect/>
            <a:stretch>
              <a:fillRect/>
            </a:stretch>
          </p:blipFill>
          <p:spPr bwMode="auto">
            <a:xfrm>
              <a:off x="6400800" y="3358140"/>
              <a:ext cx="1371600" cy="985259"/>
            </a:xfrm>
            <a:prstGeom prst="rect">
              <a:avLst/>
            </a:prstGeom>
            <a:noFill/>
          </p:spPr>
        </p:pic>
        <p:pic>
          <p:nvPicPr>
            <p:cNvPr id="78" name="Picture 6" descr="C:\Messenger Data\025 run2, 200ms, orig\200ms, w40,45,50,55,60 pm09 cpu,io,mem,net,msgr,process,workload,queues,mainclr\all vars\(time) pm09.Process.NTPS....Privileged.Time.png.png"/>
            <p:cNvPicPr>
              <a:picLocks noChangeAspect="1" noChangeArrowheads="1"/>
            </p:cNvPicPr>
            <p:nvPr/>
          </p:nvPicPr>
          <p:blipFill>
            <a:blip r:embed="rId7" cstate="print"/>
            <a:srcRect/>
            <a:stretch>
              <a:fillRect/>
            </a:stretch>
          </p:blipFill>
          <p:spPr bwMode="auto">
            <a:xfrm>
              <a:off x="6400800" y="838200"/>
              <a:ext cx="1371600" cy="985259"/>
            </a:xfrm>
            <a:prstGeom prst="rect">
              <a:avLst/>
            </a:prstGeom>
            <a:noFill/>
          </p:spPr>
        </p:pic>
        <p:pic>
          <p:nvPicPr>
            <p:cNvPr id="79" name="Picture 7" descr="C:\Messenger Data\025 run2, 200ms, orig\200ms, w40,45,50,55,60 pm09 cpu,io,mem,net,msgr,process,workload,queues,mainclr\all vars\(time) pm09.Process.NTPS....Privileged.Time_delta0.png.png"/>
            <p:cNvPicPr>
              <a:picLocks noChangeAspect="1" noChangeArrowheads="1"/>
            </p:cNvPicPr>
            <p:nvPr/>
          </p:nvPicPr>
          <p:blipFill>
            <a:blip r:embed="rId8" cstate="print"/>
            <a:srcRect/>
            <a:stretch>
              <a:fillRect/>
            </a:stretch>
          </p:blipFill>
          <p:spPr bwMode="auto">
            <a:xfrm>
              <a:off x="7772400" y="3358140"/>
              <a:ext cx="1371600" cy="985259"/>
            </a:xfrm>
            <a:prstGeom prst="rect">
              <a:avLst/>
            </a:prstGeom>
            <a:noFill/>
          </p:spPr>
        </p:pic>
        <p:pic>
          <p:nvPicPr>
            <p:cNvPr id="80"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7772400" y="838200"/>
              <a:ext cx="1371600" cy="985259"/>
            </a:xfrm>
            <a:prstGeom prst="rect">
              <a:avLst/>
            </a:prstGeom>
            <a:noFill/>
          </p:spPr>
        </p:pic>
        <p:pic>
          <p:nvPicPr>
            <p:cNvPr id="81" name="Picture 9" descr="C:\Messenger Data\025 run2, 200ms, orig\200ms, w40,45,50,55,60 pm09 cpu,io,mem,net,msgr,process,workload,queues,mainclr\all vars\(time) pm09.Processor.0....DPC.Time_delta0.png.png"/>
            <p:cNvPicPr>
              <a:picLocks noChangeAspect="1" noChangeArrowheads="1"/>
            </p:cNvPicPr>
            <p:nvPr/>
          </p:nvPicPr>
          <p:blipFill>
            <a:blip r:embed="rId10" cstate="print"/>
            <a:srcRect/>
            <a:stretch>
              <a:fillRect/>
            </a:stretch>
          </p:blipFill>
          <p:spPr bwMode="auto">
            <a:xfrm>
              <a:off x="6400800" y="0"/>
              <a:ext cx="1371600" cy="985259"/>
            </a:xfrm>
            <a:prstGeom prst="rect">
              <a:avLst/>
            </a:prstGeom>
            <a:noFill/>
          </p:spPr>
        </p:pic>
        <p:pic>
          <p:nvPicPr>
            <p:cNvPr id="82"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7772400" y="0"/>
              <a:ext cx="1371600" cy="985259"/>
            </a:xfrm>
            <a:prstGeom prst="rect">
              <a:avLst/>
            </a:prstGeom>
            <a:noFill/>
          </p:spPr>
        </p:pic>
        <p:pic>
          <p:nvPicPr>
            <p:cNvPr id="83"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0" y="5872740"/>
              <a:ext cx="1371600" cy="985260"/>
            </a:xfrm>
            <a:prstGeom prst="rect">
              <a:avLst/>
            </a:prstGeom>
            <a:noFill/>
          </p:spPr>
        </p:pic>
        <p:pic>
          <p:nvPicPr>
            <p:cNvPr id="84"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5872740"/>
              <a:ext cx="1371600" cy="985260"/>
            </a:xfrm>
            <a:prstGeom prst="rect">
              <a:avLst/>
            </a:prstGeom>
            <a:noFill/>
          </p:spPr>
        </p:pic>
        <p:pic>
          <p:nvPicPr>
            <p:cNvPr id="85" name="Picture 13" descr="C:\Messenger Data\025 run2, 200ms, orig\200ms, w40,45,50,55,60 nc04 cpu,io,mem,net,msgr,process,workload,queues,mainclr\all vars\(time) nc04..NET.CLR.Memory.ConnectionService....GC.Handles_delta0.png.png"/>
            <p:cNvPicPr>
              <a:picLocks noChangeAspect="1" noChangeArrowheads="1"/>
            </p:cNvPicPr>
            <p:nvPr/>
          </p:nvPicPr>
          <p:blipFill>
            <a:blip r:embed="rId14" cstate="print"/>
            <a:srcRect/>
            <a:stretch>
              <a:fillRect/>
            </a:stretch>
          </p:blipFill>
          <p:spPr bwMode="auto">
            <a:xfrm>
              <a:off x="3886200" y="5872740"/>
              <a:ext cx="1371600" cy="985260"/>
            </a:xfrm>
            <a:prstGeom prst="rect">
              <a:avLst/>
            </a:prstGeom>
            <a:noFill/>
          </p:spPr>
        </p:pic>
        <p:pic>
          <p:nvPicPr>
            <p:cNvPr id="86" name="Picture 14" descr="C:\Messenger Data\025 run2, 200ms, orig\200ms, w40,45,50,55,60 nc04 cpu,io,mem,net,msgr,process,workload,queues,mainclr\all vars\(time) nc04..NET.CLR.Memory.ConnectionService....Gen.0.Collections_delta0.png.png"/>
            <p:cNvPicPr>
              <a:picLocks noChangeAspect="1" noChangeArrowheads="1"/>
            </p:cNvPicPr>
            <p:nvPr/>
          </p:nvPicPr>
          <p:blipFill>
            <a:blip r:embed="rId15" cstate="print"/>
            <a:srcRect/>
            <a:stretch>
              <a:fillRect/>
            </a:stretch>
          </p:blipFill>
          <p:spPr bwMode="auto">
            <a:xfrm>
              <a:off x="0" y="5034540"/>
              <a:ext cx="1371600" cy="985260"/>
            </a:xfrm>
            <a:prstGeom prst="rect">
              <a:avLst/>
            </a:prstGeom>
            <a:noFill/>
          </p:spPr>
        </p:pic>
        <p:pic>
          <p:nvPicPr>
            <p:cNvPr id="87" name="Picture 15" descr="C:\Messenger Data\025 run2, 200ms, orig\200ms, w40,45,50,55,60 nc04 cpu,io,mem,net,msgr,process,workload,queues,mainclr\all vars\(time) nc04..NET.CLR.Memory.ConnectionService..Gen.0.heap.size.png.png"/>
            <p:cNvPicPr>
              <a:picLocks noChangeAspect="1" noChangeArrowheads="1"/>
            </p:cNvPicPr>
            <p:nvPr/>
          </p:nvPicPr>
          <p:blipFill>
            <a:blip r:embed="rId16" cstate="print"/>
            <a:srcRect/>
            <a:stretch>
              <a:fillRect/>
            </a:stretch>
          </p:blipFill>
          <p:spPr bwMode="auto">
            <a:xfrm>
              <a:off x="0" y="3358140"/>
              <a:ext cx="1371600" cy="985260"/>
            </a:xfrm>
            <a:prstGeom prst="rect">
              <a:avLst/>
            </a:prstGeom>
            <a:noFill/>
          </p:spPr>
        </p:pic>
        <p:pic>
          <p:nvPicPr>
            <p:cNvPr id="88"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0" y="838200"/>
              <a:ext cx="1371600" cy="985260"/>
            </a:xfrm>
            <a:prstGeom prst="rect">
              <a:avLst/>
            </a:prstGeom>
            <a:noFill/>
          </p:spPr>
        </p:pic>
        <p:pic>
          <p:nvPicPr>
            <p:cNvPr id="89"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0" y="0"/>
              <a:ext cx="1371600" cy="985260"/>
            </a:xfrm>
            <a:prstGeom prst="rect">
              <a:avLst/>
            </a:prstGeom>
            <a:noFill/>
          </p:spPr>
        </p:pic>
        <p:pic>
          <p:nvPicPr>
            <p:cNvPr id="90" name="Picture 18" descr="C:\Messenger Data\025 run2, 200ms, orig\200ms, w40,45,50,55,60 nc04 cpu,io,mem,net,msgr,process,workload,queues,mainclr\all vars\(time) nc04.Msgr.NC.MSNP.in.PRP.PHH_delta1.png.png"/>
            <p:cNvPicPr>
              <a:picLocks noChangeAspect="1" noChangeArrowheads="1"/>
            </p:cNvPicPr>
            <p:nvPr/>
          </p:nvPicPr>
          <p:blipFill>
            <a:blip r:embed="rId19" cstate="print"/>
            <a:srcRect/>
            <a:stretch>
              <a:fillRect/>
            </a:stretch>
          </p:blipFill>
          <p:spPr bwMode="auto">
            <a:xfrm>
              <a:off x="1295400" y="5034540"/>
              <a:ext cx="1371600" cy="985260"/>
            </a:xfrm>
            <a:prstGeom prst="rect">
              <a:avLst/>
            </a:prstGeom>
            <a:noFill/>
          </p:spPr>
        </p:pic>
        <p:pic>
          <p:nvPicPr>
            <p:cNvPr id="91" name="Picture 19" descr="C:\Messenger Data\025 run2, 200ms, orig\200ms, w40,45,50,55,60 nc04 cpu,io,mem,net,msgr,process,workload,queues,mainclr\all vars\(time) nc04.Msgr.NC.MSNP.in.SBP.MOB.PerSec_delta0.png.png"/>
            <p:cNvPicPr>
              <a:picLocks noChangeAspect="1" noChangeArrowheads="1"/>
            </p:cNvPicPr>
            <p:nvPr/>
          </p:nvPicPr>
          <p:blipFill>
            <a:blip r:embed="rId20" cstate="print"/>
            <a:srcRect/>
            <a:stretch>
              <a:fillRect/>
            </a:stretch>
          </p:blipFill>
          <p:spPr bwMode="auto">
            <a:xfrm>
              <a:off x="1295400" y="3358140"/>
              <a:ext cx="1371600" cy="985260"/>
            </a:xfrm>
            <a:prstGeom prst="rect">
              <a:avLst/>
            </a:prstGeom>
            <a:noFill/>
          </p:spPr>
        </p:pic>
        <p:pic>
          <p:nvPicPr>
            <p:cNvPr id="92" name="Picture 20" descr="C:\Messenger Data\025 run2, 200ms, orig\200ms, w40,45,50,55,60 nc04 cpu,io,mem,net,msgr,process,workload,queues,mainclr\all vars\(time) nc04.Msgr.NC.MSNP.out.UBN.PerSec_delta1.png.png"/>
            <p:cNvPicPr>
              <a:picLocks noChangeAspect="1" noChangeArrowheads="1"/>
            </p:cNvPicPr>
            <p:nvPr/>
          </p:nvPicPr>
          <p:blipFill>
            <a:blip r:embed="rId21" cstate="print"/>
            <a:srcRect/>
            <a:stretch>
              <a:fillRect/>
            </a:stretch>
          </p:blipFill>
          <p:spPr bwMode="auto">
            <a:xfrm>
              <a:off x="1295400" y="838200"/>
              <a:ext cx="1371600" cy="985260"/>
            </a:xfrm>
            <a:prstGeom prst="rect">
              <a:avLst/>
            </a:prstGeom>
            <a:noFill/>
          </p:spPr>
        </p:pic>
        <p:pic>
          <p:nvPicPr>
            <p:cNvPr id="93" name="Picture 21" descr="C:\Messenger Data\025 run2, 200ms, orig\200ms, w40,45,50,55,60 nc04 cpu,io,mem,net,msgr,process,workload,queues,mainclr\all vars\(time) nc04.Msgr.NC.SIP.Cancel_delta1.png.png"/>
            <p:cNvPicPr>
              <a:picLocks noChangeAspect="1" noChangeArrowheads="1"/>
            </p:cNvPicPr>
            <p:nvPr/>
          </p:nvPicPr>
          <p:blipFill>
            <a:blip r:embed="rId22" cstate="print"/>
            <a:srcRect/>
            <a:stretch>
              <a:fillRect/>
            </a:stretch>
          </p:blipFill>
          <p:spPr bwMode="auto">
            <a:xfrm>
              <a:off x="6400800" y="5872740"/>
              <a:ext cx="1371600" cy="985260"/>
            </a:xfrm>
            <a:prstGeom prst="rect">
              <a:avLst/>
            </a:prstGeom>
            <a:noFill/>
          </p:spPr>
        </p:pic>
        <p:pic>
          <p:nvPicPr>
            <p:cNvPr id="94" name="Picture 22" descr="C:\Messenger Data\025 run2, 200ms, orig\200ms, w40,45,50,55,60 nc04 cpu,io,mem,net,msgr,process,workload,queues,mainclr\all vars\(time) nc04.queue..CHG..png.png"/>
            <p:cNvPicPr>
              <a:picLocks noChangeAspect="1" noChangeArrowheads="1"/>
            </p:cNvPicPr>
            <p:nvPr/>
          </p:nvPicPr>
          <p:blipFill>
            <a:blip r:embed="rId23" cstate="print"/>
            <a:srcRect/>
            <a:stretch>
              <a:fillRect/>
            </a:stretch>
          </p:blipFill>
          <p:spPr bwMode="auto">
            <a:xfrm>
              <a:off x="3886200" y="0"/>
              <a:ext cx="1371600" cy="985260"/>
            </a:xfrm>
            <a:prstGeom prst="rect">
              <a:avLst/>
            </a:prstGeom>
            <a:noFill/>
          </p:spPr>
        </p:pic>
        <p:pic>
          <p:nvPicPr>
            <p:cNvPr id="95" name="Picture 23" descr="C:\Messenger Data\025 run2, 200ms, orig\200ms, w40,45,50,55,60 nc04 cpu,io,mem,net,msgr,process,workload,queues,mainclr\all vars\(time) nc04.queue..GTC._delta0.png.png"/>
            <p:cNvPicPr>
              <a:picLocks noChangeAspect="1" noChangeArrowheads="1"/>
            </p:cNvPicPr>
            <p:nvPr/>
          </p:nvPicPr>
          <p:blipFill>
            <a:blip r:embed="rId24" cstate="print"/>
            <a:srcRect/>
            <a:stretch>
              <a:fillRect/>
            </a:stretch>
          </p:blipFill>
          <p:spPr bwMode="auto">
            <a:xfrm>
              <a:off x="3886200" y="838200"/>
              <a:ext cx="1371600" cy="985260"/>
            </a:xfrm>
            <a:prstGeom prst="rect">
              <a:avLst/>
            </a:prstGeom>
            <a:noFill/>
          </p:spPr>
        </p:pic>
        <p:pic>
          <p:nvPicPr>
            <p:cNvPr id="96" name="Picture 24" descr="C:\Messenger Data\025 run2, 200ms, orig\200ms, w40,45,50,55,60 nc04 cpu,io,mem,net,msgr,process,workload,queues,mainclr\all vars\(time) nc04.queue..QRY..png.png"/>
            <p:cNvPicPr>
              <a:picLocks noChangeAspect="1" noChangeArrowheads="1"/>
            </p:cNvPicPr>
            <p:nvPr/>
          </p:nvPicPr>
          <p:blipFill>
            <a:blip r:embed="rId25" cstate="print"/>
            <a:srcRect/>
            <a:stretch>
              <a:fillRect/>
            </a:stretch>
          </p:blipFill>
          <p:spPr bwMode="auto">
            <a:xfrm>
              <a:off x="3886200" y="3358140"/>
              <a:ext cx="1371600" cy="985260"/>
            </a:xfrm>
            <a:prstGeom prst="rect">
              <a:avLst/>
            </a:prstGeom>
            <a:noFill/>
          </p:spPr>
        </p:pic>
        <p:pic>
          <p:nvPicPr>
            <p:cNvPr id="97" name="Picture 25" descr="C:\Messenger Data\025 run2, 200ms, orig\200ms, w40,45,50,55,60 nc04 cpu,io,mem,net,msgr,process,workload,queues,mainclr\all vars\(time) nc04.queue..XFR..png.png"/>
            <p:cNvPicPr>
              <a:picLocks noChangeAspect="1" noChangeArrowheads="1"/>
            </p:cNvPicPr>
            <p:nvPr/>
          </p:nvPicPr>
          <p:blipFill>
            <a:blip r:embed="rId26" cstate="print"/>
            <a:srcRect/>
            <a:stretch>
              <a:fillRect/>
            </a:stretch>
          </p:blipFill>
          <p:spPr bwMode="auto">
            <a:xfrm>
              <a:off x="3886200" y="5034540"/>
              <a:ext cx="1371600" cy="985260"/>
            </a:xfrm>
            <a:prstGeom prst="rect">
              <a:avLst/>
            </a:prstGeom>
            <a:noFill/>
          </p:spPr>
        </p:pic>
        <p:pic>
          <p:nvPicPr>
            <p:cNvPr id="98"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5340"/>
              <a:ext cx="1371600" cy="985260"/>
            </a:xfrm>
            <a:prstGeom prst="rect">
              <a:avLst/>
            </a:prstGeom>
            <a:noFill/>
          </p:spPr>
        </p:pic>
        <p:pic>
          <p:nvPicPr>
            <p:cNvPr id="99" name="Picture 9" descr="C:\Messenger Data\025 run2, 200ms, orig\200ms, w40,45,50,55,60 pm09 cpu,io,mem,net,msgr,process,workload,queues,mainclr\all vars\(time) pm09.Processor.0....DPC.Time_delta0.png.png"/>
            <p:cNvPicPr>
              <a:picLocks noChangeAspect="1" noChangeArrowheads="1"/>
            </p:cNvPicPr>
            <p:nvPr/>
          </p:nvPicPr>
          <p:blipFill>
            <a:blip r:embed="rId10" cstate="print"/>
            <a:srcRect/>
            <a:stretch>
              <a:fillRect/>
            </a:stretch>
          </p:blipFill>
          <p:spPr bwMode="auto">
            <a:xfrm>
              <a:off x="6400800" y="4191000"/>
              <a:ext cx="1371600" cy="985259"/>
            </a:xfrm>
            <a:prstGeom prst="rect">
              <a:avLst/>
            </a:prstGeom>
            <a:noFill/>
          </p:spPr>
        </p:pic>
        <p:pic>
          <p:nvPicPr>
            <p:cNvPr id="100"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7772400" y="4191000"/>
              <a:ext cx="1371600" cy="985259"/>
            </a:xfrm>
            <a:prstGeom prst="rect">
              <a:avLst/>
            </a:prstGeom>
            <a:noFill/>
          </p:spPr>
        </p:pic>
        <p:pic>
          <p:nvPicPr>
            <p:cNvPr id="101"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0" y="4191000"/>
              <a:ext cx="1371600" cy="985260"/>
            </a:xfrm>
            <a:prstGeom prst="rect">
              <a:avLst/>
            </a:prstGeom>
            <a:noFill/>
          </p:spPr>
        </p:pic>
        <p:pic>
          <p:nvPicPr>
            <p:cNvPr id="102" name="Picture 22" descr="C:\Messenger Data\025 run2, 200ms, orig\200ms, w40,45,50,55,60 nc04 cpu,io,mem,net,msgr,process,workload,queues,mainclr\all vars\(time) nc04.queue..CHG..png.png"/>
            <p:cNvPicPr>
              <a:picLocks noChangeAspect="1" noChangeArrowheads="1"/>
            </p:cNvPicPr>
            <p:nvPr/>
          </p:nvPicPr>
          <p:blipFill>
            <a:blip r:embed="rId23" cstate="print"/>
            <a:srcRect/>
            <a:stretch>
              <a:fillRect/>
            </a:stretch>
          </p:blipFill>
          <p:spPr bwMode="auto">
            <a:xfrm>
              <a:off x="3886200" y="4191000"/>
              <a:ext cx="1371600" cy="985260"/>
            </a:xfrm>
            <a:prstGeom prst="rect">
              <a:avLst/>
            </a:prstGeom>
            <a:noFill/>
          </p:spPr>
        </p:pic>
        <p:pic>
          <p:nvPicPr>
            <p:cNvPr id="103"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4196340"/>
              <a:ext cx="1371600" cy="985260"/>
            </a:xfrm>
            <a:prstGeom prst="rect">
              <a:avLst/>
            </a:prstGeom>
            <a:noFill/>
          </p:spPr>
        </p:pic>
        <p:pic>
          <p:nvPicPr>
            <p:cNvPr id="104" name="Picture 2" descr="C:\Messenger Data\025 run2, 200ms, orig\200ms, w40,45,50,55,60 pm09 cpu,io,mem,net,msgr,process,workload,queues,mainclr\all vars\(time) pm09.TCPv4.Segments.Retransmitted.sec_delta0.png.png"/>
            <p:cNvPicPr>
              <a:picLocks noChangeAspect="1" noChangeArrowheads="1"/>
            </p:cNvPicPr>
            <p:nvPr/>
          </p:nvPicPr>
          <p:blipFill>
            <a:blip r:embed="rId3" cstate="print"/>
            <a:srcRect/>
            <a:stretch>
              <a:fillRect/>
            </a:stretch>
          </p:blipFill>
          <p:spPr bwMode="auto">
            <a:xfrm>
              <a:off x="2590800" y="5034540"/>
              <a:ext cx="1371600" cy="985259"/>
            </a:xfrm>
            <a:prstGeom prst="rect">
              <a:avLst/>
            </a:prstGeom>
            <a:noFill/>
          </p:spPr>
        </p:pic>
        <p:pic>
          <p:nvPicPr>
            <p:cNvPr id="105"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2590800" y="5872741"/>
              <a:ext cx="1371600" cy="985259"/>
            </a:xfrm>
            <a:prstGeom prst="rect">
              <a:avLst/>
            </a:prstGeom>
            <a:noFill/>
          </p:spPr>
        </p:pic>
        <p:pic>
          <p:nvPicPr>
            <p:cNvPr id="106" name="Picture 7" descr="C:\Messenger Data\025 run2, 200ms, orig\200ms, w40,45,50,55,60 pm09 cpu,io,mem,net,msgr,process,workload,queues,mainclr\all vars\(time) pm09.Process.NTPS....Privileged.Time_delta0.png.png"/>
            <p:cNvPicPr>
              <a:picLocks noChangeAspect="1" noChangeArrowheads="1"/>
            </p:cNvPicPr>
            <p:nvPr/>
          </p:nvPicPr>
          <p:blipFill>
            <a:blip r:embed="rId8" cstate="print"/>
            <a:srcRect/>
            <a:stretch>
              <a:fillRect/>
            </a:stretch>
          </p:blipFill>
          <p:spPr bwMode="auto">
            <a:xfrm>
              <a:off x="2590800" y="3358140"/>
              <a:ext cx="1371600" cy="985259"/>
            </a:xfrm>
            <a:prstGeom prst="rect">
              <a:avLst/>
            </a:prstGeom>
            <a:noFill/>
          </p:spPr>
        </p:pic>
        <p:pic>
          <p:nvPicPr>
            <p:cNvPr id="107"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2590800" y="838200"/>
              <a:ext cx="1371600" cy="985259"/>
            </a:xfrm>
            <a:prstGeom prst="rect">
              <a:avLst/>
            </a:prstGeom>
            <a:noFill/>
          </p:spPr>
        </p:pic>
        <p:pic>
          <p:nvPicPr>
            <p:cNvPr id="108"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2590800" y="0"/>
              <a:ext cx="1371600" cy="985259"/>
            </a:xfrm>
            <a:prstGeom prst="rect">
              <a:avLst/>
            </a:prstGeom>
            <a:noFill/>
          </p:spPr>
        </p:pic>
        <p:pic>
          <p:nvPicPr>
            <p:cNvPr id="109" name="Picture 10" descr="C:\Messenger Data\025 run2, 200ms, orig\200ms, w40,45,50,55,60 pm09 cpu,io,mem,net,msgr,process,workload,queues,mainclr\all vars\(time) pm09.Processor.0..DPC.Rate_delta1.png.png"/>
            <p:cNvPicPr>
              <a:picLocks noChangeAspect="1" noChangeArrowheads="1"/>
            </p:cNvPicPr>
            <p:nvPr/>
          </p:nvPicPr>
          <p:blipFill>
            <a:blip r:embed="rId11" cstate="print"/>
            <a:srcRect/>
            <a:stretch>
              <a:fillRect/>
            </a:stretch>
          </p:blipFill>
          <p:spPr bwMode="auto">
            <a:xfrm>
              <a:off x="2590800" y="4191000"/>
              <a:ext cx="1371600" cy="985259"/>
            </a:xfrm>
            <a:prstGeom prst="rect">
              <a:avLst/>
            </a:prstGeom>
            <a:noFill/>
          </p:spPr>
        </p:pic>
        <p:pic>
          <p:nvPicPr>
            <p:cNvPr id="110"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5157156" y="5872740"/>
              <a:ext cx="1371600" cy="985260"/>
            </a:xfrm>
            <a:prstGeom prst="rect">
              <a:avLst/>
            </a:prstGeom>
            <a:noFill/>
          </p:spPr>
        </p:pic>
        <p:pic>
          <p:nvPicPr>
            <p:cNvPr id="111" name="Picture 14" descr="C:\Messenger Data\025 run2, 200ms, orig\200ms, w40,45,50,55,60 nc04 cpu,io,mem,net,msgr,process,workload,queues,mainclr\all vars\(time) nc04..NET.CLR.Memory.ConnectionService....Gen.0.Collections_delta0.png.png"/>
            <p:cNvPicPr>
              <a:picLocks noChangeAspect="1" noChangeArrowheads="1"/>
            </p:cNvPicPr>
            <p:nvPr/>
          </p:nvPicPr>
          <p:blipFill>
            <a:blip r:embed="rId15" cstate="print"/>
            <a:srcRect/>
            <a:stretch>
              <a:fillRect/>
            </a:stretch>
          </p:blipFill>
          <p:spPr bwMode="auto">
            <a:xfrm>
              <a:off x="5157156" y="5034540"/>
              <a:ext cx="1371600" cy="985260"/>
            </a:xfrm>
            <a:prstGeom prst="rect">
              <a:avLst/>
            </a:prstGeom>
            <a:noFill/>
          </p:spPr>
        </p:pic>
        <p:pic>
          <p:nvPicPr>
            <p:cNvPr id="112" name="Picture 15" descr="C:\Messenger Data\025 run2, 200ms, orig\200ms, w40,45,50,55,60 nc04 cpu,io,mem,net,msgr,process,workload,queues,mainclr\all vars\(time) nc04..NET.CLR.Memory.ConnectionService..Gen.0.heap.size.png.png"/>
            <p:cNvPicPr>
              <a:picLocks noChangeAspect="1" noChangeArrowheads="1"/>
            </p:cNvPicPr>
            <p:nvPr/>
          </p:nvPicPr>
          <p:blipFill>
            <a:blip r:embed="rId16" cstate="print"/>
            <a:srcRect/>
            <a:stretch>
              <a:fillRect/>
            </a:stretch>
          </p:blipFill>
          <p:spPr bwMode="auto">
            <a:xfrm>
              <a:off x="5157156" y="3358140"/>
              <a:ext cx="1371600" cy="985260"/>
            </a:xfrm>
            <a:prstGeom prst="rect">
              <a:avLst/>
            </a:prstGeom>
            <a:noFill/>
          </p:spPr>
        </p:pic>
        <p:pic>
          <p:nvPicPr>
            <p:cNvPr id="113"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5157156" y="838200"/>
              <a:ext cx="1371600" cy="985260"/>
            </a:xfrm>
            <a:prstGeom prst="rect">
              <a:avLst/>
            </a:prstGeom>
            <a:noFill/>
          </p:spPr>
        </p:pic>
        <p:pic>
          <p:nvPicPr>
            <p:cNvPr id="114"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5157156" y="0"/>
              <a:ext cx="1371600" cy="985260"/>
            </a:xfrm>
            <a:prstGeom prst="rect">
              <a:avLst/>
            </a:prstGeom>
            <a:noFill/>
          </p:spPr>
        </p:pic>
        <p:pic>
          <p:nvPicPr>
            <p:cNvPr id="115" name="Picture 17" descr="C:\Messenger Data\025 run2, 200ms, orig\200ms, w40,45,50,55,60 nc04 cpu,io,mem,net,msgr,process,workload,queues,mainclr\all vars\(time) nc04.Msgr.NC.Login.Pass.MSNP14_delta1.png.png"/>
            <p:cNvPicPr>
              <a:picLocks noChangeAspect="1" noChangeArrowheads="1"/>
            </p:cNvPicPr>
            <p:nvPr/>
          </p:nvPicPr>
          <p:blipFill>
            <a:blip r:embed="rId18" cstate="print"/>
            <a:srcRect/>
            <a:stretch>
              <a:fillRect/>
            </a:stretch>
          </p:blipFill>
          <p:spPr bwMode="auto">
            <a:xfrm>
              <a:off x="5157156" y="4191000"/>
              <a:ext cx="1371600" cy="985260"/>
            </a:xfrm>
            <a:prstGeom prst="rect">
              <a:avLst/>
            </a:prstGeom>
            <a:noFill/>
          </p:spPr>
        </p:pic>
        <p:pic>
          <p:nvPicPr>
            <p:cNvPr id="116" name="Picture 6" descr="C:\Messenger Data\025 run2, 200ms, orig\200ms, w40,45,50,55,60 pm09 cpu,io,mem,net,msgr,process,workload,queues,mainclr\all vars\(time) pm09.Process.NTPS....Privileged.Time.png.png"/>
            <p:cNvPicPr>
              <a:picLocks noChangeAspect="1" noChangeArrowheads="1"/>
            </p:cNvPicPr>
            <p:nvPr/>
          </p:nvPicPr>
          <p:blipFill>
            <a:blip r:embed="rId7" cstate="print"/>
            <a:srcRect/>
            <a:stretch>
              <a:fillRect/>
            </a:stretch>
          </p:blipFill>
          <p:spPr bwMode="auto">
            <a:xfrm>
              <a:off x="6400800" y="2519940"/>
              <a:ext cx="1371600" cy="985259"/>
            </a:xfrm>
            <a:prstGeom prst="rect">
              <a:avLst/>
            </a:prstGeom>
            <a:noFill/>
          </p:spPr>
        </p:pic>
        <p:pic>
          <p:nvPicPr>
            <p:cNvPr id="117"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7772400" y="2519940"/>
              <a:ext cx="1371600" cy="985259"/>
            </a:xfrm>
            <a:prstGeom prst="rect">
              <a:avLst/>
            </a:prstGeom>
            <a:noFill/>
          </p:spPr>
        </p:pic>
        <p:pic>
          <p:nvPicPr>
            <p:cNvPr id="118"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0" y="2519940"/>
              <a:ext cx="1371600" cy="985260"/>
            </a:xfrm>
            <a:prstGeom prst="rect">
              <a:avLst/>
            </a:prstGeom>
            <a:noFill/>
          </p:spPr>
        </p:pic>
        <p:pic>
          <p:nvPicPr>
            <p:cNvPr id="119" name="Picture 20" descr="C:\Messenger Data\025 run2, 200ms, orig\200ms, w40,45,50,55,60 nc04 cpu,io,mem,net,msgr,process,workload,queues,mainclr\all vars\(time) nc04.Msgr.NC.MSNP.out.UBN.PerSec_delta1.png.png"/>
            <p:cNvPicPr>
              <a:picLocks noChangeAspect="1" noChangeArrowheads="1"/>
            </p:cNvPicPr>
            <p:nvPr/>
          </p:nvPicPr>
          <p:blipFill>
            <a:blip r:embed="rId21" cstate="print"/>
            <a:srcRect/>
            <a:stretch>
              <a:fillRect/>
            </a:stretch>
          </p:blipFill>
          <p:spPr bwMode="auto">
            <a:xfrm>
              <a:off x="1295400" y="2519940"/>
              <a:ext cx="1371600" cy="985260"/>
            </a:xfrm>
            <a:prstGeom prst="rect">
              <a:avLst/>
            </a:prstGeom>
            <a:noFill/>
          </p:spPr>
        </p:pic>
        <p:pic>
          <p:nvPicPr>
            <p:cNvPr id="120" name="Picture 23" descr="C:\Messenger Data\025 run2, 200ms, orig\200ms, w40,45,50,55,60 nc04 cpu,io,mem,net,msgr,process,workload,queues,mainclr\all vars\(time) nc04.queue..GTC._delta0.png.png"/>
            <p:cNvPicPr>
              <a:picLocks noChangeAspect="1" noChangeArrowheads="1"/>
            </p:cNvPicPr>
            <p:nvPr/>
          </p:nvPicPr>
          <p:blipFill>
            <a:blip r:embed="rId24" cstate="print"/>
            <a:srcRect/>
            <a:stretch>
              <a:fillRect/>
            </a:stretch>
          </p:blipFill>
          <p:spPr bwMode="auto">
            <a:xfrm>
              <a:off x="3886200" y="2519940"/>
              <a:ext cx="1371600" cy="985260"/>
            </a:xfrm>
            <a:prstGeom prst="rect">
              <a:avLst/>
            </a:prstGeom>
            <a:noFill/>
          </p:spPr>
        </p:pic>
        <p:pic>
          <p:nvPicPr>
            <p:cNvPr id="121" name="Picture 8" descr="C:\Messenger Data\025 run2, 200ms, orig\200ms, w40,45,50,55,60 pm09 cpu,io,mem,net,msgr,process,workload,queues,mainclr\all vars\(time) pm09.Process.NTPS....Processor.Time.png.png"/>
            <p:cNvPicPr>
              <a:picLocks noChangeAspect="1" noChangeArrowheads="1"/>
            </p:cNvPicPr>
            <p:nvPr/>
          </p:nvPicPr>
          <p:blipFill>
            <a:blip r:embed="rId9" cstate="print"/>
            <a:srcRect/>
            <a:stretch>
              <a:fillRect/>
            </a:stretch>
          </p:blipFill>
          <p:spPr bwMode="auto">
            <a:xfrm>
              <a:off x="2590800" y="2519940"/>
              <a:ext cx="1371600" cy="985259"/>
            </a:xfrm>
            <a:prstGeom prst="rect">
              <a:avLst/>
            </a:prstGeom>
            <a:noFill/>
          </p:spPr>
        </p:pic>
        <p:pic>
          <p:nvPicPr>
            <p:cNvPr id="122" name="Picture 16" descr="C:\Messenger Data\025 run2, 200ms, orig\200ms, w40,45,50,55,60 nc04 cpu,io,mem,net,msgr,process,workload,queues,mainclr\all vars\(time) nc04.Msgr.NC.Login.Pass.MSNP14.PerSec.png.png"/>
            <p:cNvPicPr>
              <a:picLocks noChangeAspect="1" noChangeArrowheads="1"/>
            </p:cNvPicPr>
            <p:nvPr/>
          </p:nvPicPr>
          <p:blipFill>
            <a:blip r:embed="rId17" cstate="print"/>
            <a:srcRect/>
            <a:stretch>
              <a:fillRect/>
            </a:stretch>
          </p:blipFill>
          <p:spPr bwMode="auto">
            <a:xfrm>
              <a:off x="5157156" y="2519940"/>
              <a:ext cx="1371600" cy="985260"/>
            </a:xfrm>
            <a:prstGeom prst="rect">
              <a:avLst/>
            </a:prstGeom>
            <a:noFill/>
          </p:spPr>
        </p:pic>
        <p:pic>
          <p:nvPicPr>
            <p:cNvPr id="123"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7772400" y="1600201"/>
              <a:ext cx="1371600" cy="985259"/>
            </a:xfrm>
            <a:prstGeom prst="rect">
              <a:avLst/>
            </a:prstGeom>
            <a:noFill/>
          </p:spPr>
        </p:pic>
        <p:pic>
          <p:nvPicPr>
            <p:cNvPr id="124"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0" y="1600200"/>
              <a:ext cx="1371600" cy="985260"/>
            </a:xfrm>
            <a:prstGeom prst="rect">
              <a:avLst/>
            </a:prstGeom>
            <a:noFill/>
          </p:spPr>
        </p:pic>
        <p:pic>
          <p:nvPicPr>
            <p:cNvPr id="125" name="Picture 12" descr="C:\Messenger Data\025 run2, 200ms, orig\200ms, w40,45,50,55,60 nc04 cpu,io,mem,net,msgr,process,workload,queues,mainclr\all vars\(time) nc04..NC..CL..LSG_delta0.png.png"/>
            <p:cNvPicPr>
              <a:picLocks noChangeAspect="1" noChangeArrowheads="1"/>
            </p:cNvPicPr>
            <p:nvPr/>
          </p:nvPicPr>
          <p:blipFill>
            <a:blip r:embed="rId13" cstate="print"/>
            <a:srcRect/>
            <a:stretch>
              <a:fillRect/>
            </a:stretch>
          </p:blipFill>
          <p:spPr bwMode="auto">
            <a:xfrm>
              <a:off x="1295400" y="1600200"/>
              <a:ext cx="1371600" cy="985260"/>
            </a:xfrm>
            <a:prstGeom prst="rect">
              <a:avLst/>
            </a:prstGeom>
            <a:noFill/>
          </p:spPr>
        </p:pic>
        <p:pic>
          <p:nvPicPr>
            <p:cNvPr id="126" name="Picture 13" descr="C:\Messenger Data\025 run2, 200ms, orig\200ms, w40,45,50,55,60 nc04 cpu,io,mem,net,msgr,process,workload,queues,mainclr\all vars\(time) nc04..NET.CLR.Memory.ConnectionService....GC.Handles_delta0.png.png"/>
            <p:cNvPicPr>
              <a:picLocks noChangeAspect="1" noChangeArrowheads="1"/>
            </p:cNvPicPr>
            <p:nvPr/>
          </p:nvPicPr>
          <p:blipFill>
            <a:blip r:embed="rId14" cstate="print"/>
            <a:srcRect/>
            <a:stretch>
              <a:fillRect/>
            </a:stretch>
          </p:blipFill>
          <p:spPr bwMode="auto">
            <a:xfrm>
              <a:off x="3886200" y="1600200"/>
              <a:ext cx="1371600" cy="985260"/>
            </a:xfrm>
            <a:prstGeom prst="rect">
              <a:avLst/>
            </a:prstGeom>
            <a:noFill/>
          </p:spPr>
        </p:pic>
        <p:pic>
          <p:nvPicPr>
            <p:cNvPr id="127" name="Picture 21" descr="C:\Messenger Data\025 run2, 200ms, orig\200ms, w40,45,50,55,60 nc04 cpu,io,mem,net,msgr,process,workload,queues,mainclr\all vars\(time) nc04.Msgr.NC.SIP.Cancel_delta1.png.png"/>
            <p:cNvPicPr>
              <a:picLocks noChangeAspect="1" noChangeArrowheads="1"/>
            </p:cNvPicPr>
            <p:nvPr/>
          </p:nvPicPr>
          <p:blipFill>
            <a:blip r:embed="rId22" cstate="print"/>
            <a:srcRect/>
            <a:stretch>
              <a:fillRect/>
            </a:stretch>
          </p:blipFill>
          <p:spPr bwMode="auto">
            <a:xfrm>
              <a:off x="6400800" y="1600200"/>
              <a:ext cx="1371600" cy="985260"/>
            </a:xfrm>
            <a:prstGeom prst="rect">
              <a:avLst/>
            </a:prstGeom>
            <a:noFill/>
          </p:spPr>
        </p:pic>
        <p:pic>
          <p:nvPicPr>
            <p:cNvPr id="128" name="Picture 3" descr="C:\Messenger Data\025 run2, 200ms, orig\200ms, w40,45,50,55,60 pm09 cpu,io,mem,net,msgr,process,workload,queues,mainclr\all vars\(time) pm09..NET.CLR.Memory.NTPS....GC.Handles_delta1.png.png"/>
            <p:cNvPicPr>
              <a:picLocks noChangeAspect="1" noChangeArrowheads="1"/>
            </p:cNvPicPr>
            <p:nvPr/>
          </p:nvPicPr>
          <p:blipFill>
            <a:blip r:embed="rId4" cstate="print"/>
            <a:srcRect/>
            <a:stretch>
              <a:fillRect/>
            </a:stretch>
          </p:blipFill>
          <p:spPr bwMode="auto">
            <a:xfrm>
              <a:off x="2590800" y="1600201"/>
              <a:ext cx="1371600" cy="985259"/>
            </a:xfrm>
            <a:prstGeom prst="rect">
              <a:avLst/>
            </a:prstGeom>
            <a:noFill/>
          </p:spPr>
        </p:pic>
        <p:pic>
          <p:nvPicPr>
            <p:cNvPr id="129" name="Picture 11" descr="C:\Messenger Data\025 run2, 200ms, orig\200ms, w40,45,50,55,60 nc04 cpu,io,mem,net,msgr,process,workload,queues,mainclr\all vars\(time) nc04.queue.png.png"/>
            <p:cNvPicPr>
              <a:picLocks noChangeAspect="1" noChangeArrowheads="1"/>
            </p:cNvPicPr>
            <p:nvPr/>
          </p:nvPicPr>
          <p:blipFill>
            <a:blip r:embed="rId12" cstate="print"/>
            <a:srcRect/>
            <a:stretch>
              <a:fillRect/>
            </a:stretch>
          </p:blipFill>
          <p:spPr bwMode="auto">
            <a:xfrm>
              <a:off x="5157156" y="1600200"/>
              <a:ext cx="1371600" cy="985260"/>
            </a:xfrm>
            <a:prstGeom prst="rect">
              <a:avLst/>
            </a:prstGeom>
            <a:noFill/>
          </p:spPr>
        </p:pic>
      </p:grpSp>
      <p:pic>
        <p:nvPicPr>
          <p:cNvPr id="130" name="Picture 129" descr="1527, april08 11-15.png"/>
          <p:cNvPicPr>
            <a:picLocks noChangeAspect="1"/>
          </p:cNvPicPr>
          <p:nvPr/>
        </p:nvPicPr>
        <p:blipFill>
          <a:blip r:embed="rId27" cstate="print"/>
          <a:srcRect b="5556"/>
          <a:stretch>
            <a:fillRect/>
          </a:stretch>
        </p:blipFill>
        <p:spPr>
          <a:xfrm>
            <a:off x="295147" y="187702"/>
            <a:ext cx="3220896" cy="5394195"/>
          </a:xfrm>
          <a:prstGeom prst="rect">
            <a:avLst/>
          </a:prstGeom>
          <a:ln w="76200">
            <a:solidFill>
              <a:schemeClr val="accent1"/>
            </a:solidFill>
          </a:ln>
        </p:spPr>
      </p:pic>
      <p:pic>
        <p:nvPicPr>
          <p:cNvPr id="131" name="Picture 130" descr="1527, april08 11-15.png"/>
          <p:cNvPicPr>
            <a:picLocks noChangeAspect="1"/>
          </p:cNvPicPr>
          <p:nvPr/>
        </p:nvPicPr>
        <p:blipFill>
          <a:blip r:embed="rId27" cstate="print"/>
          <a:srcRect b="5556"/>
          <a:stretch>
            <a:fillRect/>
          </a:stretch>
        </p:blipFill>
        <p:spPr>
          <a:xfrm>
            <a:off x="447525" y="340080"/>
            <a:ext cx="3220896" cy="5394195"/>
          </a:xfrm>
          <a:prstGeom prst="rect">
            <a:avLst/>
          </a:prstGeom>
          <a:ln w="76200">
            <a:solidFill>
              <a:schemeClr val="accent1"/>
            </a:solidFill>
          </a:ln>
        </p:spPr>
      </p:pic>
      <p:pic>
        <p:nvPicPr>
          <p:cNvPr id="132" name="Picture 131" descr="1527, april08 11-15.png"/>
          <p:cNvPicPr>
            <a:picLocks noChangeAspect="1"/>
          </p:cNvPicPr>
          <p:nvPr/>
        </p:nvPicPr>
        <p:blipFill>
          <a:blip r:embed="rId27" cstate="print"/>
          <a:srcRect b="5556"/>
          <a:stretch>
            <a:fillRect/>
          </a:stretch>
        </p:blipFill>
        <p:spPr>
          <a:xfrm>
            <a:off x="599903" y="492458"/>
            <a:ext cx="3220896" cy="5394195"/>
          </a:xfrm>
          <a:prstGeom prst="rect">
            <a:avLst/>
          </a:prstGeom>
          <a:ln w="76200">
            <a:solidFill>
              <a:schemeClr val="accent1"/>
            </a:solidFill>
          </a:ln>
        </p:spPr>
      </p:pic>
      <p:pic>
        <p:nvPicPr>
          <p:cNvPr id="133" name="Picture 132" descr="1527, april08 11-15.png"/>
          <p:cNvPicPr>
            <a:picLocks noChangeAspect="1"/>
          </p:cNvPicPr>
          <p:nvPr/>
        </p:nvPicPr>
        <p:blipFill>
          <a:blip r:embed="rId27" cstate="print"/>
          <a:srcRect b="5556"/>
          <a:stretch>
            <a:fillRect/>
          </a:stretch>
        </p:blipFill>
        <p:spPr>
          <a:xfrm>
            <a:off x="752282" y="644836"/>
            <a:ext cx="3220896" cy="5394195"/>
          </a:xfrm>
          <a:prstGeom prst="rect">
            <a:avLst/>
          </a:prstGeom>
          <a:ln w="76200">
            <a:solidFill>
              <a:schemeClr val="accent1"/>
            </a:solidFill>
          </a:ln>
        </p:spPr>
      </p:pic>
      <p:pic>
        <p:nvPicPr>
          <p:cNvPr id="134" name="Picture 133" descr="1527, april08 11-15.png"/>
          <p:cNvPicPr>
            <a:picLocks noChangeAspect="1"/>
          </p:cNvPicPr>
          <p:nvPr/>
        </p:nvPicPr>
        <p:blipFill>
          <a:blip r:embed="rId27" cstate="print"/>
          <a:srcRect b="5556"/>
          <a:stretch>
            <a:fillRect/>
          </a:stretch>
        </p:blipFill>
        <p:spPr>
          <a:xfrm>
            <a:off x="904660" y="797215"/>
            <a:ext cx="3220896" cy="5394195"/>
          </a:xfrm>
          <a:prstGeom prst="rect">
            <a:avLst/>
          </a:prstGeom>
          <a:ln w="76200">
            <a:solidFill>
              <a:schemeClr val="accent1"/>
            </a:solidFill>
          </a:ln>
        </p:spPr>
      </p:pic>
      <p:pic>
        <p:nvPicPr>
          <p:cNvPr id="135" name="Picture 134" descr="1527, april08 11-15.png"/>
          <p:cNvPicPr>
            <a:picLocks noChangeAspect="1"/>
          </p:cNvPicPr>
          <p:nvPr/>
        </p:nvPicPr>
        <p:blipFill>
          <a:blip r:embed="rId27" cstate="print"/>
          <a:srcRect b="5556"/>
          <a:stretch>
            <a:fillRect/>
          </a:stretch>
        </p:blipFill>
        <p:spPr>
          <a:xfrm>
            <a:off x="1057039" y="949593"/>
            <a:ext cx="3220896" cy="5394195"/>
          </a:xfrm>
          <a:prstGeom prst="rect">
            <a:avLst/>
          </a:prstGeom>
          <a:ln w="76200">
            <a:solidFill>
              <a:schemeClr val="accent1"/>
            </a:solidFill>
          </a:ln>
        </p:spPr>
      </p:pic>
      <p:pic>
        <p:nvPicPr>
          <p:cNvPr id="136" name="Picture 135" descr="1527, april08 11-15.png"/>
          <p:cNvPicPr>
            <a:picLocks noChangeAspect="1"/>
          </p:cNvPicPr>
          <p:nvPr/>
        </p:nvPicPr>
        <p:blipFill>
          <a:blip r:embed="rId27" cstate="print"/>
          <a:srcRect b="5556"/>
          <a:stretch>
            <a:fillRect/>
          </a:stretch>
        </p:blipFill>
        <p:spPr>
          <a:xfrm>
            <a:off x="1209417" y="1101972"/>
            <a:ext cx="3220896" cy="5394195"/>
          </a:xfrm>
          <a:prstGeom prst="rect">
            <a:avLst/>
          </a:prstGeom>
          <a:ln w="76200">
            <a:solidFill>
              <a:schemeClr val="accent1"/>
            </a:solidFill>
          </a:ln>
        </p:spPr>
      </p:pic>
      <p:pic>
        <p:nvPicPr>
          <p:cNvPr id="137" name="Picture 136" descr="1527, april08 11-15.png"/>
          <p:cNvPicPr>
            <a:picLocks noChangeAspect="1"/>
          </p:cNvPicPr>
          <p:nvPr/>
        </p:nvPicPr>
        <p:blipFill>
          <a:blip r:embed="rId27" cstate="print"/>
          <a:srcRect b="5556"/>
          <a:stretch>
            <a:fillRect/>
          </a:stretch>
        </p:blipFill>
        <p:spPr>
          <a:xfrm>
            <a:off x="1361796" y="1254350"/>
            <a:ext cx="3220896" cy="5394195"/>
          </a:xfrm>
          <a:prstGeom prst="rect">
            <a:avLst/>
          </a:prstGeom>
          <a:ln w="76200">
            <a:solidFill>
              <a:schemeClr val="accent1"/>
            </a:solidFill>
          </a:ln>
        </p:spPr>
      </p:pic>
      <p:sp>
        <p:nvSpPr>
          <p:cNvPr id="3" name="Rectangle 2"/>
          <p:cNvSpPr/>
          <p:nvPr/>
        </p:nvSpPr>
        <p:spPr bwMode="auto">
          <a:xfrm>
            <a:off x="2210353" y="2444068"/>
            <a:ext cx="7894757" cy="2539002"/>
          </a:xfrm>
          <a:prstGeom prst="rect">
            <a:avLst/>
          </a:prstGeom>
          <a:solidFill>
            <a:srgbClr val="0000FF"/>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         Hundreds of thousands of machines…</a:t>
            </a:r>
          </a:p>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         </a:t>
            </a:r>
            <a:r>
              <a:rPr kumimoji="0" lang="en-US" sz="2400" b="0" i="0" u="none" strike="noStrike" kern="1200" cap="none" spc="0" normalizeH="0" baseline="0" noProof="0" dirty="0" smtClean="0">
                <a:ln>
                  <a:noFill/>
                </a:ln>
                <a:solidFill>
                  <a:schemeClr val="bg1"/>
                </a:solidFill>
                <a:effectLst/>
                <a:uLnTx/>
                <a:uFillTx/>
                <a:latin typeface="Segoe UI"/>
                <a:ea typeface="Segoe UI" pitchFamily="34" charset="0"/>
                <a:cs typeface="Segoe UI" pitchFamily="34" charset="0"/>
              </a:rPr>
              <a:t>Hundreds </a:t>
            </a:r>
            <a:r>
              <a:rPr kumimoji="0" lang="en-US" sz="2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of metrics and signals per machine…</a:t>
            </a:r>
          </a:p>
          <a:p>
            <a:pPr marL="0" marR="0" lvl="0" indent="0" algn="l" defTabSz="91392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  </a:t>
            </a:r>
            <a:r>
              <a:rPr kumimoji="0" lang="en-US" sz="2400" b="0" i="1"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Which signals correlate with the real cause of a problem?</a:t>
            </a:r>
          </a:p>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  How can we extract effective repair actions?</a:t>
            </a:r>
          </a:p>
        </p:txBody>
      </p:sp>
    </p:spTree>
    <p:extLst>
      <p:ext uri="{BB962C8B-B14F-4D97-AF65-F5344CB8AC3E}">
        <p14:creationId xmlns:p14="http://schemas.microsoft.com/office/powerpoint/2010/main" val="2468682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blinds(horizontal)">
                                      <p:cBhvr>
                                        <p:cTn id="7" dur="500"/>
                                        <p:tgtEl>
                                          <p:spTgt spid="13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blinds(horizontal)">
                                      <p:cBhvr>
                                        <p:cTn id="11" dur="250"/>
                                        <p:tgtEl>
                                          <p:spTgt spid="131"/>
                                        </p:tgtEl>
                                      </p:cBhvr>
                                    </p:animEffect>
                                  </p:childTnLst>
                                </p:cTn>
                              </p:par>
                            </p:childTnLst>
                          </p:cTn>
                        </p:par>
                        <p:par>
                          <p:cTn id="12" fill="hold">
                            <p:stCondLst>
                              <p:cond delay="750"/>
                            </p:stCondLst>
                            <p:childTnLst>
                              <p:par>
                                <p:cTn id="13" presetID="3" presetClass="entr" presetSubtype="10" fill="hold" nodeType="after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blinds(horizontal)">
                                      <p:cBhvr>
                                        <p:cTn id="15" dur="250"/>
                                        <p:tgtEl>
                                          <p:spTgt spid="132"/>
                                        </p:tgtEl>
                                      </p:cBhvr>
                                    </p:animEffect>
                                  </p:childTnLst>
                                </p:cTn>
                              </p:par>
                            </p:childTnLst>
                          </p:cTn>
                        </p:par>
                        <p:par>
                          <p:cTn id="16" fill="hold">
                            <p:stCondLst>
                              <p:cond delay="1000"/>
                            </p:stCondLst>
                            <p:childTnLst>
                              <p:par>
                                <p:cTn id="17" presetID="3" presetClass="entr" presetSubtype="1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blinds(horizontal)">
                                      <p:cBhvr>
                                        <p:cTn id="19" dur="250"/>
                                        <p:tgtEl>
                                          <p:spTgt spid="133"/>
                                        </p:tgtEl>
                                      </p:cBhvr>
                                    </p:animEffect>
                                  </p:childTnLst>
                                </p:cTn>
                              </p:par>
                            </p:childTnLst>
                          </p:cTn>
                        </p:par>
                        <p:par>
                          <p:cTn id="20" fill="hold">
                            <p:stCondLst>
                              <p:cond delay="1250"/>
                            </p:stCondLst>
                            <p:childTnLst>
                              <p:par>
                                <p:cTn id="21" presetID="3" presetClass="entr" presetSubtype="10" fill="hold"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blinds(horizontal)">
                                      <p:cBhvr>
                                        <p:cTn id="23" dur="250"/>
                                        <p:tgtEl>
                                          <p:spTgt spid="134"/>
                                        </p:tgtEl>
                                      </p:cBhvr>
                                    </p:animEffect>
                                  </p:childTnLst>
                                </p:cTn>
                              </p:par>
                            </p:childTnLst>
                          </p:cTn>
                        </p:par>
                        <p:par>
                          <p:cTn id="24" fill="hold">
                            <p:stCondLst>
                              <p:cond delay="1500"/>
                            </p:stCondLst>
                            <p:childTnLst>
                              <p:par>
                                <p:cTn id="25" presetID="3" presetClass="entr" presetSubtype="10" fill="hold" nodeType="after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blinds(horizontal)">
                                      <p:cBhvr>
                                        <p:cTn id="27" dur="250"/>
                                        <p:tgtEl>
                                          <p:spTgt spid="135"/>
                                        </p:tgtEl>
                                      </p:cBhvr>
                                    </p:animEffect>
                                  </p:childTnLst>
                                </p:cTn>
                              </p:par>
                            </p:childTnLst>
                          </p:cTn>
                        </p:par>
                        <p:par>
                          <p:cTn id="28" fill="hold">
                            <p:stCondLst>
                              <p:cond delay="1750"/>
                            </p:stCondLst>
                            <p:childTnLst>
                              <p:par>
                                <p:cTn id="29" presetID="3" presetClass="entr" presetSubtype="10" fill="hold" nodeType="after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blinds(horizontal)">
                                      <p:cBhvr>
                                        <p:cTn id="31" dur="250"/>
                                        <p:tgtEl>
                                          <p:spTgt spid="136"/>
                                        </p:tgtEl>
                                      </p:cBhvr>
                                    </p:animEffect>
                                  </p:childTnLst>
                                </p:cTn>
                              </p:par>
                            </p:childTnLst>
                          </p:cTn>
                        </p:par>
                        <p:par>
                          <p:cTn id="32" fill="hold">
                            <p:stCondLst>
                              <p:cond delay="2000"/>
                            </p:stCondLst>
                            <p:childTnLst>
                              <p:par>
                                <p:cTn id="33" presetID="3" presetClass="entr" presetSubtype="10"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blinds(horizontal)">
                                      <p:cBhvr>
                                        <p:cTn id="35" dur="25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de-AT" dirty="0" smtClean="0"/>
              <a:t>Machine Learning: Setting</a:t>
            </a:r>
          </a:p>
        </p:txBody>
      </p:sp>
      <p:graphicFrame>
        <p:nvGraphicFramePr>
          <p:cNvPr id="109664" name="Group 96"/>
          <p:cNvGraphicFramePr>
            <a:graphicFrameLocks noGrp="1"/>
          </p:cNvGraphicFramePr>
          <p:nvPr/>
        </p:nvGraphicFramePr>
        <p:xfrm>
          <a:off x="2622550" y="1597025"/>
          <a:ext cx="2973388" cy="3535576"/>
        </p:xfrm>
        <a:graphic>
          <a:graphicData uri="http://schemas.openxmlformats.org/drawingml/2006/table">
            <a:tbl>
              <a:tblPr/>
              <a:tblGrid>
                <a:gridCol w="747713">
                  <a:extLst>
                    <a:ext uri="{9D8B030D-6E8A-4147-A177-3AD203B41FA5}">
                      <a16:colId xmlns:a16="http://schemas.microsoft.com/office/drawing/2014/main" val="1061721439"/>
                    </a:ext>
                  </a:extLst>
                </a:gridCol>
                <a:gridCol w="663575">
                  <a:extLst>
                    <a:ext uri="{9D8B030D-6E8A-4147-A177-3AD203B41FA5}">
                      <a16:colId xmlns:a16="http://schemas.microsoft.com/office/drawing/2014/main" val="36597403"/>
                    </a:ext>
                  </a:extLst>
                </a:gridCol>
                <a:gridCol w="798512">
                  <a:extLst>
                    <a:ext uri="{9D8B030D-6E8A-4147-A177-3AD203B41FA5}">
                      <a16:colId xmlns:a16="http://schemas.microsoft.com/office/drawing/2014/main" val="1654349386"/>
                    </a:ext>
                  </a:extLst>
                </a:gridCol>
                <a:gridCol w="763588">
                  <a:extLst>
                    <a:ext uri="{9D8B030D-6E8A-4147-A177-3AD203B41FA5}">
                      <a16:colId xmlns:a16="http://schemas.microsoft.com/office/drawing/2014/main" val="1241474405"/>
                    </a:ext>
                  </a:extLst>
                </a:gridCol>
              </a:tblGrid>
              <a:tr h="42668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gender</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age</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smoker</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eye color</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70627"/>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19</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green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63379834"/>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44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gray</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6059871"/>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49</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blue</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4610957"/>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12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9912448"/>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37</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82323485"/>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60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40920509"/>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44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blue</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72561273"/>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27</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85991897"/>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green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2091277"/>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gray</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4053432"/>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22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31769625"/>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29</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blue</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81357546"/>
                  </a:ext>
                </a:extLst>
              </a:tr>
            </a:tbl>
          </a:graphicData>
        </a:graphic>
      </p:graphicFrame>
      <p:graphicFrame>
        <p:nvGraphicFramePr>
          <p:cNvPr id="109740" name="Group 172"/>
          <p:cNvGraphicFramePr>
            <a:graphicFrameLocks noGrp="1"/>
          </p:cNvGraphicFramePr>
          <p:nvPr/>
        </p:nvGraphicFramePr>
        <p:xfrm>
          <a:off x="5975353" y="1597025"/>
          <a:ext cx="747713" cy="3535576"/>
        </p:xfrm>
        <a:graphic>
          <a:graphicData uri="http://schemas.openxmlformats.org/drawingml/2006/table">
            <a:tbl>
              <a:tblPr/>
              <a:tblGrid>
                <a:gridCol w="747713">
                  <a:extLst>
                    <a:ext uri="{9D8B030D-6E8A-4147-A177-3AD203B41FA5}">
                      <a16:colId xmlns:a16="http://schemas.microsoft.com/office/drawing/2014/main" val="3770348682"/>
                    </a:ext>
                  </a:extLst>
                </a:gridCol>
              </a:tblGrid>
              <a:tr h="42668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lung cancer</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3926710"/>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6710237"/>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69550475"/>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yes</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21785855"/>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7781386"/>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777221"/>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9344202"/>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05151413"/>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24807518"/>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8610413"/>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38909189"/>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0895754"/>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3736740"/>
                  </a:ext>
                </a:extLst>
              </a:tr>
            </a:tbl>
          </a:graphicData>
        </a:graphic>
      </p:graphicFrame>
      <p:graphicFrame>
        <p:nvGraphicFramePr>
          <p:cNvPr id="109846" name="Group 278"/>
          <p:cNvGraphicFramePr>
            <a:graphicFrameLocks noGrp="1"/>
          </p:cNvGraphicFramePr>
          <p:nvPr/>
        </p:nvGraphicFramePr>
        <p:xfrm>
          <a:off x="2622550" y="5319713"/>
          <a:ext cx="2973388" cy="777876"/>
        </p:xfrm>
        <a:graphic>
          <a:graphicData uri="http://schemas.openxmlformats.org/drawingml/2006/table">
            <a:tbl>
              <a:tblPr/>
              <a:tblGrid>
                <a:gridCol w="747713">
                  <a:extLst>
                    <a:ext uri="{9D8B030D-6E8A-4147-A177-3AD203B41FA5}">
                      <a16:colId xmlns:a16="http://schemas.microsoft.com/office/drawing/2014/main" val="1203417190"/>
                    </a:ext>
                  </a:extLst>
                </a:gridCol>
                <a:gridCol w="663575">
                  <a:extLst>
                    <a:ext uri="{9D8B030D-6E8A-4147-A177-3AD203B41FA5}">
                      <a16:colId xmlns:a16="http://schemas.microsoft.com/office/drawing/2014/main" val="190254677"/>
                    </a:ext>
                  </a:extLst>
                </a:gridCol>
                <a:gridCol w="798512">
                  <a:extLst>
                    <a:ext uri="{9D8B030D-6E8A-4147-A177-3AD203B41FA5}">
                      <a16:colId xmlns:a16="http://schemas.microsoft.com/office/drawing/2014/main" val="1115841125"/>
                    </a:ext>
                  </a:extLst>
                </a:gridCol>
                <a:gridCol w="763588">
                  <a:extLst>
                    <a:ext uri="{9D8B030D-6E8A-4147-A177-3AD203B41FA5}">
                      <a16:colId xmlns:a16="http://schemas.microsoft.com/office/drawing/2014/main" val="2159845245"/>
                    </a:ext>
                  </a:extLst>
                </a:gridCol>
              </a:tblGrid>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57" marB="4575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77</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gray</a:t>
                      </a:r>
                    </a:p>
                  </a:txBody>
                  <a:tcPr marT="45757" marB="4575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743659"/>
                  </a:ext>
                </a:extLst>
              </a:tr>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male</a:t>
                      </a:r>
                    </a:p>
                  </a:txBody>
                  <a:tcPr marT="45757" marB="4575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19</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green</a:t>
                      </a:r>
                    </a:p>
                  </a:txBody>
                  <a:tcPr marT="45757" marB="4575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9407220"/>
                  </a:ext>
                </a:extLst>
              </a:tr>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57" marB="4575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44</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gray</a:t>
                      </a:r>
                    </a:p>
                  </a:txBody>
                  <a:tcPr marT="45757" marB="4575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35755653"/>
                  </a:ext>
                </a:extLst>
              </a:tr>
            </a:tbl>
          </a:graphicData>
        </a:graphic>
      </p:graphicFrame>
      <p:graphicFrame>
        <p:nvGraphicFramePr>
          <p:cNvPr id="109847" name="Group 279"/>
          <p:cNvGraphicFramePr>
            <a:graphicFrameLocks noGrp="1"/>
          </p:cNvGraphicFramePr>
          <p:nvPr/>
        </p:nvGraphicFramePr>
        <p:xfrm>
          <a:off x="5975353" y="5319713"/>
          <a:ext cx="747713" cy="777876"/>
        </p:xfrm>
        <a:graphic>
          <a:graphicData uri="http://schemas.openxmlformats.org/drawingml/2006/table">
            <a:tbl>
              <a:tblPr/>
              <a:tblGrid>
                <a:gridCol w="747713">
                  <a:extLst>
                    <a:ext uri="{9D8B030D-6E8A-4147-A177-3AD203B41FA5}">
                      <a16:colId xmlns:a16="http://schemas.microsoft.com/office/drawing/2014/main" val="3240570590"/>
                    </a:ext>
                  </a:extLst>
                </a:gridCol>
              </a:tblGrid>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a:t>
                      </a:r>
                    </a:p>
                  </a:txBody>
                  <a:tcPr marT="45757" marB="4575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9165354"/>
                  </a:ext>
                </a:extLst>
              </a:tr>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a:t>
                      </a:r>
                    </a:p>
                  </a:txBody>
                  <a:tcPr marT="45757" marB="4575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5079925"/>
                  </a:ext>
                </a:extLst>
              </a:tr>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dirty="0" smtClean="0">
                          <a:ln>
                            <a:noFill/>
                          </a:ln>
                          <a:solidFill>
                            <a:schemeClr val="tx1"/>
                          </a:solidFill>
                          <a:effectLst/>
                          <a:latin typeface="Verdana" panose="020B0604030504040204" pitchFamily="34" charset="0"/>
                        </a:rPr>
                        <a:t>?</a:t>
                      </a:r>
                    </a:p>
                  </a:txBody>
                  <a:tcPr marT="45757" marB="4575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66364431"/>
                  </a:ext>
                </a:extLst>
              </a:tr>
            </a:tbl>
          </a:graphicData>
        </a:graphic>
      </p:graphicFrame>
      <p:sp>
        <p:nvSpPr>
          <p:cNvPr id="7" name="AutoShape 137"/>
          <p:cNvSpPr>
            <a:spLocks noChangeArrowheads="1"/>
          </p:cNvSpPr>
          <p:nvPr/>
        </p:nvSpPr>
        <p:spPr bwMode="auto">
          <a:xfrm>
            <a:off x="6967538" y="2024063"/>
            <a:ext cx="1312862" cy="1293812"/>
          </a:xfrm>
          <a:prstGeom prst="rightArrow">
            <a:avLst>
              <a:gd name="adj1" fmla="val 50000"/>
              <a:gd name="adj2" fmla="val 25368"/>
            </a:avLst>
          </a:prstGeom>
          <a:solidFill>
            <a:srgbClr val="0000FF"/>
          </a:solidFill>
          <a:ln w="9525">
            <a:noFill/>
            <a:miter lim="800000"/>
            <a:headEnd/>
            <a:tailEnd/>
          </a:ln>
          <a:effectLs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defTabSz="914363"/>
            <a:endParaRPr lang="en-US">
              <a:solidFill>
                <a:srgbClr val="000000"/>
              </a:solidFill>
            </a:endParaRPr>
          </a:p>
        </p:txBody>
      </p:sp>
      <p:sp>
        <p:nvSpPr>
          <p:cNvPr id="8" name="Rectangle 138"/>
          <p:cNvSpPr>
            <a:spLocks noChangeArrowheads="1"/>
          </p:cNvSpPr>
          <p:nvPr/>
        </p:nvSpPr>
        <p:spPr bwMode="auto">
          <a:xfrm>
            <a:off x="8451850" y="2024063"/>
            <a:ext cx="1581150" cy="1293812"/>
          </a:xfrm>
          <a:prstGeom prst="rect">
            <a:avLst/>
          </a:prstGeom>
          <a:solidFill>
            <a:srgbClr val="0000FF"/>
          </a:solidFill>
          <a:ln w="9525">
            <a:noFill/>
            <a:miter lim="800000"/>
            <a:headEnd/>
            <a:tailEnd/>
          </a:ln>
          <a:effectLs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defTabSz="914363"/>
            <a:r>
              <a:rPr lang="de-AT" dirty="0">
                <a:solidFill>
                  <a:schemeClr val="bg1"/>
                </a:solidFill>
              </a:rPr>
              <a:t>Train </a:t>
            </a:r>
          </a:p>
          <a:p>
            <a:pPr algn="ctr" defTabSz="914363"/>
            <a:r>
              <a:rPr lang="de-AT" dirty="0">
                <a:solidFill>
                  <a:schemeClr val="bg1"/>
                </a:solidFill>
              </a:rPr>
              <a:t>ML Model</a:t>
            </a:r>
          </a:p>
        </p:txBody>
      </p:sp>
    </p:spTree>
    <p:extLst>
      <p:ext uri="{BB962C8B-B14F-4D97-AF65-F5344CB8AC3E}">
        <p14:creationId xmlns:p14="http://schemas.microsoft.com/office/powerpoint/2010/main" val="2359639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6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7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98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8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de-AT" dirty="0" smtClean="0"/>
              <a:t>Machine Learning: Setting</a:t>
            </a:r>
          </a:p>
        </p:txBody>
      </p:sp>
      <p:graphicFrame>
        <p:nvGraphicFramePr>
          <p:cNvPr id="111619" name="Group 3"/>
          <p:cNvGraphicFramePr>
            <a:graphicFrameLocks noGrp="1"/>
          </p:cNvGraphicFramePr>
          <p:nvPr/>
        </p:nvGraphicFramePr>
        <p:xfrm>
          <a:off x="2622550" y="1597026"/>
          <a:ext cx="2973388" cy="3535576"/>
        </p:xfrm>
        <a:graphic>
          <a:graphicData uri="http://schemas.openxmlformats.org/drawingml/2006/table">
            <a:tbl>
              <a:tblPr/>
              <a:tblGrid>
                <a:gridCol w="747713">
                  <a:extLst>
                    <a:ext uri="{9D8B030D-6E8A-4147-A177-3AD203B41FA5}">
                      <a16:colId xmlns:a16="http://schemas.microsoft.com/office/drawing/2014/main" val="690134831"/>
                    </a:ext>
                  </a:extLst>
                </a:gridCol>
                <a:gridCol w="663575">
                  <a:extLst>
                    <a:ext uri="{9D8B030D-6E8A-4147-A177-3AD203B41FA5}">
                      <a16:colId xmlns:a16="http://schemas.microsoft.com/office/drawing/2014/main" val="1407150189"/>
                    </a:ext>
                  </a:extLst>
                </a:gridCol>
                <a:gridCol w="798512">
                  <a:extLst>
                    <a:ext uri="{9D8B030D-6E8A-4147-A177-3AD203B41FA5}">
                      <a16:colId xmlns:a16="http://schemas.microsoft.com/office/drawing/2014/main" val="1537378144"/>
                    </a:ext>
                  </a:extLst>
                </a:gridCol>
                <a:gridCol w="763588">
                  <a:extLst>
                    <a:ext uri="{9D8B030D-6E8A-4147-A177-3AD203B41FA5}">
                      <a16:colId xmlns:a16="http://schemas.microsoft.com/office/drawing/2014/main" val="2018031050"/>
                    </a:ext>
                  </a:extLst>
                </a:gridCol>
              </a:tblGrid>
              <a:tr h="42668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gender</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age</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smoker</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eye color</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7455769"/>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19</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green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7407729"/>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44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gray</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6565872"/>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49</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blue</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9685577"/>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12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95030062"/>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37</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8908679"/>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60</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84746253"/>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44</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blue</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42764435"/>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27</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61546525"/>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51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green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84918072"/>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81</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gray</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93863255"/>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22</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brown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5920142"/>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29</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blue</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9111432"/>
                  </a:ext>
                </a:extLst>
              </a:tr>
            </a:tbl>
          </a:graphicData>
        </a:graphic>
      </p:graphicFrame>
      <p:graphicFrame>
        <p:nvGraphicFramePr>
          <p:cNvPr id="111691" name="Group 75"/>
          <p:cNvGraphicFramePr>
            <a:graphicFrameLocks noGrp="1"/>
          </p:cNvGraphicFramePr>
          <p:nvPr/>
        </p:nvGraphicFramePr>
        <p:xfrm>
          <a:off x="5975353" y="1597026"/>
          <a:ext cx="747713" cy="3535576"/>
        </p:xfrm>
        <a:graphic>
          <a:graphicData uri="http://schemas.openxmlformats.org/drawingml/2006/table">
            <a:tbl>
              <a:tblPr/>
              <a:tblGrid>
                <a:gridCol w="747713">
                  <a:extLst>
                    <a:ext uri="{9D8B030D-6E8A-4147-A177-3AD203B41FA5}">
                      <a16:colId xmlns:a16="http://schemas.microsoft.com/office/drawing/2014/main" val="13015868"/>
                    </a:ext>
                  </a:extLst>
                </a:gridCol>
              </a:tblGrid>
              <a:tr h="42668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lung cancer</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8545891"/>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656334"/>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9907842"/>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98100058"/>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93270369"/>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8192875"/>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65678124"/>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3097955"/>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9569767"/>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258129"/>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54735364"/>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8495154"/>
                  </a:ext>
                </a:extLst>
              </a:tr>
              <a:tr h="259057">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16" marB="4571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4857331"/>
                  </a:ext>
                </a:extLst>
              </a:tr>
            </a:tbl>
          </a:graphicData>
        </a:graphic>
      </p:graphicFrame>
      <p:graphicFrame>
        <p:nvGraphicFramePr>
          <p:cNvPr id="111721" name="Group 105"/>
          <p:cNvGraphicFramePr>
            <a:graphicFrameLocks noGrp="1"/>
          </p:cNvGraphicFramePr>
          <p:nvPr/>
        </p:nvGraphicFramePr>
        <p:xfrm>
          <a:off x="2622550" y="5319714"/>
          <a:ext cx="2973388" cy="777876"/>
        </p:xfrm>
        <a:graphic>
          <a:graphicData uri="http://schemas.openxmlformats.org/drawingml/2006/table">
            <a:tbl>
              <a:tblPr/>
              <a:tblGrid>
                <a:gridCol w="747713">
                  <a:extLst>
                    <a:ext uri="{9D8B030D-6E8A-4147-A177-3AD203B41FA5}">
                      <a16:colId xmlns:a16="http://schemas.microsoft.com/office/drawing/2014/main" val="1452132449"/>
                    </a:ext>
                  </a:extLst>
                </a:gridCol>
                <a:gridCol w="663575">
                  <a:extLst>
                    <a:ext uri="{9D8B030D-6E8A-4147-A177-3AD203B41FA5}">
                      <a16:colId xmlns:a16="http://schemas.microsoft.com/office/drawing/2014/main" val="246774324"/>
                    </a:ext>
                  </a:extLst>
                </a:gridCol>
                <a:gridCol w="798512">
                  <a:extLst>
                    <a:ext uri="{9D8B030D-6E8A-4147-A177-3AD203B41FA5}">
                      <a16:colId xmlns:a16="http://schemas.microsoft.com/office/drawing/2014/main" val="3976116991"/>
                    </a:ext>
                  </a:extLst>
                </a:gridCol>
                <a:gridCol w="763588">
                  <a:extLst>
                    <a:ext uri="{9D8B030D-6E8A-4147-A177-3AD203B41FA5}">
                      <a16:colId xmlns:a16="http://schemas.microsoft.com/office/drawing/2014/main" val="2639867144"/>
                    </a:ext>
                  </a:extLst>
                </a:gridCol>
              </a:tblGrid>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57" marB="4575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77</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gray</a:t>
                      </a:r>
                    </a:p>
                  </a:txBody>
                  <a:tcPr marT="45757" marB="4575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315242"/>
                  </a:ext>
                </a:extLst>
              </a:tr>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male</a:t>
                      </a:r>
                    </a:p>
                  </a:txBody>
                  <a:tcPr marT="45757" marB="4575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19</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green</a:t>
                      </a:r>
                    </a:p>
                  </a:txBody>
                  <a:tcPr marT="45757" marB="4575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00996159"/>
                  </a:ext>
                </a:extLst>
              </a:tr>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female</a:t>
                      </a:r>
                    </a:p>
                  </a:txBody>
                  <a:tcPr marT="45757" marB="4575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44</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57" marB="4575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gray</a:t>
                      </a:r>
                    </a:p>
                  </a:txBody>
                  <a:tcPr marT="45757" marB="4575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9567921"/>
                  </a:ext>
                </a:extLst>
              </a:tr>
            </a:tbl>
          </a:graphicData>
        </a:graphic>
      </p:graphicFrame>
      <p:graphicFrame>
        <p:nvGraphicFramePr>
          <p:cNvPr id="111743" name="Group 127"/>
          <p:cNvGraphicFramePr>
            <a:graphicFrameLocks noGrp="1"/>
          </p:cNvGraphicFramePr>
          <p:nvPr/>
        </p:nvGraphicFramePr>
        <p:xfrm>
          <a:off x="5975353" y="5319714"/>
          <a:ext cx="747713" cy="777876"/>
        </p:xfrm>
        <a:graphic>
          <a:graphicData uri="http://schemas.openxmlformats.org/drawingml/2006/table">
            <a:tbl>
              <a:tblPr/>
              <a:tblGrid>
                <a:gridCol w="747713">
                  <a:extLst>
                    <a:ext uri="{9D8B030D-6E8A-4147-A177-3AD203B41FA5}">
                      <a16:colId xmlns:a16="http://schemas.microsoft.com/office/drawing/2014/main" val="966142328"/>
                    </a:ext>
                  </a:extLst>
                </a:gridCol>
              </a:tblGrid>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yes</a:t>
                      </a:r>
                    </a:p>
                  </a:txBody>
                  <a:tcPr marT="45757" marB="4575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54211436"/>
                  </a:ext>
                </a:extLst>
              </a:tr>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57" marB="4575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3030910"/>
                  </a:ext>
                </a:extLst>
              </a:tr>
              <a:tr h="259292">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34" charset="0"/>
                        </a:defRPr>
                      </a:lvl1pPr>
                      <a:lvl2pPr>
                        <a:spcBef>
                          <a:spcPct val="20000"/>
                        </a:spcBef>
                        <a:buClr>
                          <a:schemeClr val="accent2"/>
                        </a:buClr>
                        <a:buSzPct val="70000"/>
                        <a:buFont typeface="Wingdings" panose="05000000000000000000" pitchFamily="2" charset="2"/>
                        <a:defRPr sz="2100">
                          <a:solidFill>
                            <a:schemeClr val="tx1"/>
                          </a:solidFill>
                          <a:latin typeface="Verdana" panose="020B0604030504040204" pitchFamily="34" charset="0"/>
                        </a:defRPr>
                      </a:lvl2pPr>
                      <a:lvl3pPr>
                        <a:spcBef>
                          <a:spcPct val="20000"/>
                        </a:spcBef>
                        <a:buClr>
                          <a:schemeClr val="tx2"/>
                        </a:buClr>
                        <a:buSzPct val="65000"/>
                        <a:buFont typeface="Wingdings" panose="05000000000000000000" pitchFamily="2" charset="2"/>
                        <a:defRPr sz="2000">
                          <a:solidFill>
                            <a:schemeClr val="tx1"/>
                          </a:solidFill>
                          <a:latin typeface="Verdana" panose="020B0604030504040204" pitchFamily="34" charset="0"/>
                        </a:defRPr>
                      </a:lvl3pPr>
                      <a:lvl4pPr>
                        <a:spcBef>
                          <a:spcPct val="20000"/>
                        </a:spcBef>
                        <a:buClr>
                          <a:schemeClr val="accent2"/>
                        </a:buClr>
                        <a:buSzPct val="70000"/>
                        <a:buFont typeface="Wingdings" panose="05000000000000000000" pitchFamily="2" charset="2"/>
                        <a:defRPr sz="1700">
                          <a:solidFill>
                            <a:schemeClr val="tx1"/>
                          </a:solidFill>
                          <a:latin typeface="Verdana" panose="020B0604030504040204" pitchFamily="34" charset="0"/>
                        </a:defRPr>
                      </a:lvl4pPr>
                      <a:lvl5pPr>
                        <a:spcBef>
                          <a:spcPct val="20000"/>
                        </a:spcBef>
                        <a:buClr>
                          <a:schemeClr val="tx2"/>
                        </a:buClr>
                        <a:buSzPct val="60000"/>
                        <a:buFont typeface="Wingdings" panose="05000000000000000000" pitchFamily="2" charset="2"/>
                        <a:defRPr sz="1700">
                          <a:solidFill>
                            <a:schemeClr val="tx1"/>
                          </a:solidFill>
                          <a:latin typeface="Verdana" panose="020B0604030504040204" pitchFamily="34" charset="0"/>
                        </a:defRPr>
                      </a:lvl5pPr>
                      <a:lvl6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6pPr>
                      <a:lvl7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7pPr>
                      <a:lvl8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8pPr>
                      <a:lvl9pPr fontAlgn="base">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de-AT" sz="1100" b="1" i="0" u="none" strike="noStrike" cap="none" normalizeH="0" baseline="0" smtClean="0">
                          <a:ln>
                            <a:noFill/>
                          </a:ln>
                          <a:solidFill>
                            <a:schemeClr val="tx1"/>
                          </a:solidFill>
                          <a:effectLst/>
                          <a:latin typeface="Verdana" panose="020B0604030504040204" pitchFamily="34" charset="0"/>
                        </a:rPr>
                        <a:t>no</a:t>
                      </a:r>
                    </a:p>
                  </a:txBody>
                  <a:tcPr marT="45757" marB="45757"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8960901"/>
                  </a:ext>
                </a:extLst>
              </a:tr>
            </a:tbl>
          </a:graphicData>
        </a:graphic>
      </p:graphicFrame>
      <p:sp>
        <p:nvSpPr>
          <p:cNvPr id="24713" name="AutoShape 137"/>
          <p:cNvSpPr>
            <a:spLocks noChangeArrowheads="1"/>
          </p:cNvSpPr>
          <p:nvPr/>
        </p:nvSpPr>
        <p:spPr bwMode="auto">
          <a:xfrm>
            <a:off x="6967538" y="2024063"/>
            <a:ext cx="1312862" cy="1293812"/>
          </a:xfrm>
          <a:prstGeom prst="rightArrow">
            <a:avLst>
              <a:gd name="adj1" fmla="val 50000"/>
              <a:gd name="adj2" fmla="val 25368"/>
            </a:avLst>
          </a:prstGeom>
          <a:solidFill>
            <a:srgbClr val="0000FF"/>
          </a:solidFill>
          <a:ln w="9525">
            <a:noFill/>
            <a:miter lim="800000"/>
            <a:headEnd/>
            <a:tailEnd/>
          </a:ln>
          <a:effectLs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defTabSz="914363"/>
            <a:endParaRPr lang="en-US">
              <a:solidFill>
                <a:srgbClr val="000000"/>
              </a:solidFill>
            </a:endParaRPr>
          </a:p>
        </p:txBody>
      </p:sp>
      <p:sp>
        <p:nvSpPr>
          <p:cNvPr id="24714" name="Rectangle 138"/>
          <p:cNvSpPr>
            <a:spLocks noChangeArrowheads="1"/>
          </p:cNvSpPr>
          <p:nvPr/>
        </p:nvSpPr>
        <p:spPr bwMode="auto">
          <a:xfrm>
            <a:off x="8451850" y="2024063"/>
            <a:ext cx="1581150" cy="1293812"/>
          </a:xfrm>
          <a:prstGeom prst="rect">
            <a:avLst/>
          </a:prstGeom>
          <a:solidFill>
            <a:srgbClr val="0000FF"/>
          </a:solidFill>
          <a:ln w="9525">
            <a:noFill/>
            <a:miter lim="800000"/>
            <a:headEnd/>
            <a:tailEnd/>
          </a:ln>
          <a:effectLst/>
          <a:extLst/>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ctr" defTabSz="914363"/>
            <a:r>
              <a:rPr lang="de-AT">
                <a:solidFill>
                  <a:schemeClr val="bg1"/>
                </a:solidFill>
              </a:rPr>
              <a:t>Train </a:t>
            </a:r>
          </a:p>
          <a:p>
            <a:pPr algn="ctr" defTabSz="914363"/>
            <a:r>
              <a:rPr lang="de-AT">
                <a:solidFill>
                  <a:schemeClr val="bg1"/>
                </a:solidFill>
              </a:rPr>
              <a:t>ML Model</a:t>
            </a:r>
          </a:p>
        </p:txBody>
      </p:sp>
      <p:sp>
        <p:nvSpPr>
          <p:cNvPr id="24715" name="AutoShape 139"/>
          <p:cNvSpPr>
            <a:spLocks noChangeArrowheads="1"/>
          </p:cNvSpPr>
          <p:nvPr/>
        </p:nvSpPr>
        <p:spPr bwMode="auto">
          <a:xfrm rot="10800000">
            <a:off x="7107241" y="3576641"/>
            <a:ext cx="2346325" cy="3017837"/>
          </a:xfrm>
          <a:custGeom>
            <a:avLst/>
            <a:gdLst>
              <a:gd name="T0" fmla="*/ 1643079 w 21600"/>
              <a:gd name="T1" fmla="*/ 0 h 21600"/>
              <a:gd name="T2" fmla="*/ 1643079 w 21600"/>
              <a:gd name="T3" fmla="*/ 1698651 h 21600"/>
              <a:gd name="T4" fmla="*/ 351623 w 21600"/>
              <a:gd name="T5" fmla="*/ 3017837 h 21600"/>
              <a:gd name="T6" fmla="*/ 2346325 w 21600"/>
              <a:gd name="T7" fmla="*/ 84932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a:noFill/>
            <a:miter lim="800000"/>
            <a:headEnd/>
            <a:tailEnd/>
          </a:ln>
          <a:effectLst/>
          <a:extLst/>
        </p:spPr>
        <p:txBody>
          <a:bodyPr wrap="none" anchor="ctr"/>
          <a:lstStyle/>
          <a:p>
            <a:pPr defTabSz="914363"/>
            <a:endParaRPr lang="en-US">
              <a:solidFill>
                <a:srgbClr val="000000"/>
              </a:solidFill>
              <a:latin typeface="Segoe UI"/>
            </a:endParaRPr>
          </a:p>
        </p:txBody>
      </p:sp>
    </p:spTree>
    <p:extLst>
      <p:ext uri="{BB962C8B-B14F-4D97-AF65-F5344CB8AC3E}">
        <p14:creationId xmlns:p14="http://schemas.microsoft.com/office/powerpoint/2010/main" val="207575700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Two Dimensional Space</a:t>
            </a:r>
            <a:endParaRPr lang="en-US" dirty="0"/>
          </a:p>
        </p:txBody>
      </p:sp>
      <p:pic>
        <p:nvPicPr>
          <p:cNvPr id="4" name="Picture 3"/>
          <p:cNvPicPr>
            <a:picLocks noChangeAspect="1"/>
          </p:cNvPicPr>
          <p:nvPr/>
        </p:nvPicPr>
        <p:blipFill>
          <a:blip r:embed="rId2"/>
          <a:stretch>
            <a:fillRect/>
          </a:stretch>
        </p:blipFill>
        <p:spPr>
          <a:xfrm>
            <a:off x="0" y="1242497"/>
            <a:ext cx="10287000" cy="5334001"/>
          </a:xfrm>
          <a:prstGeom prst="rect">
            <a:avLst/>
          </a:prstGeom>
        </p:spPr>
      </p:pic>
      <p:pic>
        <p:nvPicPr>
          <p:cNvPr id="6" name="Picture 5"/>
          <p:cNvPicPr preferRelativeResize="0">
            <a:picLocks/>
          </p:cNvPicPr>
          <p:nvPr/>
        </p:nvPicPr>
        <p:blipFill rotWithShape="1">
          <a:blip r:embed="rId3"/>
          <a:srcRect r="6047"/>
          <a:stretch/>
        </p:blipFill>
        <p:spPr>
          <a:xfrm>
            <a:off x="1219204" y="1475510"/>
            <a:ext cx="5327069" cy="4352108"/>
          </a:xfrm>
          <a:prstGeom prst="rect">
            <a:avLst/>
          </a:prstGeom>
        </p:spPr>
      </p:pic>
    </p:spTree>
    <p:extLst>
      <p:ext uri="{BB962C8B-B14F-4D97-AF65-F5344CB8AC3E}">
        <p14:creationId xmlns:p14="http://schemas.microsoft.com/office/powerpoint/2010/main" val="1870455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From Data</a:t>
            </a:r>
            <a:endParaRPr lang="en-US" dirty="0"/>
          </a:p>
        </p:txBody>
      </p:sp>
      <p:pic>
        <p:nvPicPr>
          <p:cNvPr id="3" name="Picture 2"/>
          <p:cNvPicPr>
            <a:picLocks noChangeAspect="1"/>
          </p:cNvPicPr>
          <p:nvPr/>
        </p:nvPicPr>
        <p:blipFill>
          <a:blip r:embed="rId3"/>
          <a:stretch>
            <a:fillRect/>
          </a:stretch>
        </p:blipFill>
        <p:spPr>
          <a:xfrm>
            <a:off x="1814653" y="1568529"/>
            <a:ext cx="8466995" cy="4614347"/>
          </a:xfrm>
          <a:prstGeom prst="rect">
            <a:avLst/>
          </a:prstGeom>
        </p:spPr>
      </p:pic>
      <p:sp>
        <p:nvSpPr>
          <p:cNvPr id="4" name="Rectangle 3"/>
          <p:cNvSpPr/>
          <p:nvPr/>
        </p:nvSpPr>
        <p:spPr>
          <a:xfrm>
            <a:off x="7262342" y="6360300"/>
            <a:ext cx="4662740" cy="301727"/>
          </a:xfrm>
          <a:prstGeom prst="rect">
            <a:avLst/>
          </a:prstGeom>
        </p:spPr>
        <p:txBody>
          <a:bodyPr wrap="square">
            <a:spAutoFit/>
          </a:bodyPr>
          <a:lstStyle/>
          <a:p>
            <a:r>
              <a:rPr lang="en-US" sz="1372" dirty="0"/>
              <a:t>Source: http://</a:t>
            </a:r>
            <a:r>
              <a:rPr lang="en-US" sz="1372" dirty="0" err="1"/>
              <a:t>prlab.tudelft.nl</a:t>
            </a:r>
            <a:r>
              <a:rPr lang="en-US" sz="1372" dirty="0"/>
              <a:t>/content/pattern-recognition</a:t>
            </a:r>
          </a:p>
        </p:txBody>
      </p:sp>
    </p:spTree>
    <p:extLst>
      <p:ext uri="{BB962C8B-B14F-4D97-AF65-F5344CB8AC3E}">
        <p14:creationId xmlns:p14="http://schemas.microsoft.com/office/powerpoint/2010/main" val="392815964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85818"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Rectangle 9"/>
          <p:cNvSpPr/>
          <p:nvPr/>
        </p:nvSpPr>
        <p:spPr bwMode="auto">
          <a:xfrm>
            <a:off x="3269569"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6253321"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Rectangle 11"/>
          <p:cNvSpPr/>
          <p:nvPr/>
        </p:nvSpPr>
        <p:spPr bwMode="auto">
          <a:xfrm>
            <a:off x="9237073" y="1715387"/>
            <a:ext cx="2806199" cy="4975808"/>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smtClean="0"/>
              <a:t>Common Classes of Problems</a:t>
            </a:r>
            <a:endParaRPr lang="en-US" dirty="0"/>
          </a:p>
        </p:txBody>
      </p:sp>
      <p:pic>
        <p:nvPicPr>
          <p:cNvPr id="2050" name="Picture 2" descr="http://openclassroom.stanford.edu/MainFolder/courses/MachineLearning/exercises/ex8materials/ex8b_10.png"/>
          <p:cNvPicPr>
            <a:picLocks noChangeAspect="1" noChangeArrowheads="1"/>
          </p:cNvPicPr>
          <p:nvPr/>
        </p:nvPicPr>
        <p:blipFill rotWithShape="1">
          <a:blip r:embed="rId3">
            <a:extLst>
              <a:ext uri="{28A0092B-C50C-407E-A947-70E740481C1C}">
                <a14:useLocalDpi xmlns:a14="http://schemas.microsoft.com/office/drawing/2010/main" val="0"/>
              </a:ext>
            </a:extLst>
          </a:blip>
          <a:srcRect l="6223" t="5432" r="6950" b="3565"/>
          <a:stretch/>
        </p:blipFill>
        <p:spPr bwMode="auto">
          <a:xfrm>
            <a:off x="358345" y="4040488"/>
            <a:ext cx="2661144" cy="24558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docs.oracle.com/cd/B28359_01/datamine.111/b28129/img/scatter_plot_nonlinear.gif"/>
          <p:cNvPicPr>
            <a:picLocks noChangeAspect="1" noChangeArrowheads="1"/>
          </p:cNvPicPr>
          <p:nvPr/>
        </p:nvPicPr>
        <p:blipFill rotWithShape="1">
          <a:blip r:embed="rId4">
            <a:extLst>
              <a:ext uri="{28A0092B-C50C-407E-A947-70E740481C1C}">
                <a14:useLocalDpi xmlns:a14="http://schemas.microsoft.com/office/drawing/2010/main" val="0"/>
              </a:ext>
            </a:extLst>
          </a:blip>
          <a:srcRect l="11327" b="7942"/>
          <a:stretch/>
        </p:blipFill>
        <p:spPr bwMode="auto">
          <a:xfrm>
            <a:off x="3457864" y="4070132"/>
            <a:ext cx="2429607" cy="24261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ectrum.ieee.org/img/RecommendNEWf1-134825370374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2643" y="4070132"/>
            <a:ext cx="1867552" cy="24261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photos1.blogger.com/x/blogger/5682/4111/1600/485624/Multivariate%20Outlier%20Example.png"/>
          <p:cNvPicPr>
            <a:picLocks noChangeAspect="1" noChangeArrowheads="1"/>
          </p:cNvPicPr>
          <p:nvPr/>
        </p:nvPicPr>
        <p:blipFill rotWithShape="1">
          <a:blip r:embed="rId6">
            <a:extLst>
              <a:ext uri="{28A0092B-C50C-407E-A947-70E740481C1C}">
                <a14:useLocalDpi xmlns:a14="http://schemas.microsoft.com/office/drawing/2010/main" val="0"/>
              </a:ext>
            </a:extLst>
          </a:blip>
          <a:srcRect l="23653" t="5947" r="21215" b="6654"/>
          <a:stretch/>
        </p:blipFill>
        <p:spPr bwMode="auto">
          <a:xfrm>
            <a:off x="9366300" y="4040488"/>
            <a:ext cx="2547744" cy="24558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2126" y="1802289"/>
            <a:ext cx="2373581" cy="669832"/>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Classification</a:t>
            </a:r>
          </a:p>
        </p:txBody>
      </p:sp>
      <p:sp>
        <p:nvSpPr>
          <p:cNvPr id="14" name="TextBox 13"/>
          <p:cNvSpPr txBox="1"/>
          <p:nvPr/>
        </p:nvSpPr>
        <p:spPr>
          <a:xfrm>
            <a:off x="3650256" y="1802289"/>
            <a:ext cx="2044824" cy="669832"/>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Regression</a:t>
            </a:r>
          </a:p>
        </p:txBody>
      </p:sp>
      <p:sp>
        <p:nvSpPr>
          <p:cNvPr id="15" name="TextBox 14"/>
          <p:cNvSpPr txBox="1"/>
          <p:nvPr/>
        </p:nvSpPr>
        <p:spPr>
          <a:xfrm>
            <a:off x="6271667" y="1802289"/>
            <a:ext cx="2770037" cy="669832"/>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Recommenders</a:t>
            </a:r>
          </a:p>
        </p:txBody>
      </p:sp>
      <p:sp>
        <p:nvSpPr>
          <p:cNvPr id="16" name="TextBox 15"/>
          <p:cNvSpPr txBox="1"/>
          <p:nvPr/>
        </p:nvSpPr>
        <p:spPr>
          <a:xfrm>
            <a:off x="9707775" y="1802289"/>
            <a:ext cx="1864794" cy="1050007"/>
          </a:xfrm>
          <a:prstGeom prst="rect">
            <a:avLst/>
          </a:prstGeom>
          <a:noFill/>
        </p:spPr>
        <p:txBody>
          <a:bodyPr wrap="none" lIns="179285" tIns="143428" rIns="179285" bIns="143428" rtlCol="0">
            <a:spAutoFit/>
          </a:bodyPr>
          <a:lstStyle/>
          <a:p>
            <a:pPr>
              <a:lnSpc>
                <a:spcPct val="90000"/>
              </a:lnSpc>
            </a:pPr>
            <a:r>
              <a:rPr lang="en-US" sz="2745" dirty="0">
                <a:solidFill>
                  <a:schemeClr val="bg1"/>
                </a:solidFill>
              </a:rPr>
              <a:t>Anomaly</a:t>
            </a:r>
          </a:p>
          <a:p>
            <a:pPr>
              <a:lnSpc>
                <a:spcPct val="90000"/>
              </a:lnSpc>
            </a:pPr>
            <a:r>
              <a:rPr lang="en-US" sz="2745" dirty="0">
                <a:solidFill>
                  <a:schemeClr val="bg1"/>
                </a:solidFill>
              </a:rPr>
              <a:t>Detection</a:t>
            </a:r>
          </a:p>
        </p:txBody>
      </p:sp>
    </p:spTree>
    <p:extLst>
      <p:ext uri="{BB962C8B-B14F-4D97-AF65-F5344CB8AC3E}">
        <p14:creationId xmlns:p14="http://schemas.microsoft.com/office/powerpoint/2010/main" val="264255435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248" y="494600"/>
            <a:ext cx="11151917" cy="664797"/>
          </a:xfrm>
        </p:spPr>
        <p:txBody>
          <a:bodyPr/>
          <a:lstStyle/>
          <a:p>
            <a:r>
              <a:rPr lang="en-US" sz="4800" dirty="0" smtClean="0"/>
              <a:t>Requirements for Problem solving with ML</a:t>
            </a:r>
            <a:endParaRPr lang="en-US" sz="4800" dirty="0"/>
          </a:p>
        </p:txBody>
      </p:sp>
      <p:sp>
        <p:nvSpPr>
          <p:cNvPr id="4" name="Rectangle 3"/>
          <p:cNvSpPr/>
          <p:nvPr/>
        </p:nvSpPr>
        <p:spPr bwMode="auto">
          <a:xfrm>
            <a:off x="389750" y="4063766"/>
            <a:ext cx="4951092" cy="2484519"/>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Rectangle 4"/>
          <p:cNvSpPr/>
          <p:nvPr/>
        </p:nvSpPr>
        <p:spPr bwMode="auto">
          <a:xfrm>
            <a:off x="6435578" y="4063766"/>
            <a:ext cx="4951092" cy="2484519"/>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Text Placeholder 1"/>
          <p:cNvSpPr txBox="1">
            <a:spLocks/>
          </p:cNvSpPr>
          <p:nvPr/>
        </p:nvSpPr>
        <p:spPr>
          <a:xfrm>
            <a:off x="6772093" y="4201547"/>
            <a:ext cx="4823493" cy="175604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45" dirty="0">
                <a:solidFill>
                  <a:schemeClr val="bg1"/>
                </a:solidFill>
              </a:rPr>
              <a:t>Available data</a:t>
            </a:r>
          </a:p>
          <a:p>
            <a:pPr lvl="1"/>
            <a:r>
              <a:rPr lang="en-US" sz="2353" dirty="0">
                <a:solidFill>
                  <a:schemeClr val="bg1"/>
                </a:solidFill>
                <a:latin typeface="+mj-lt"/>
              </a:rPr>
              <a:t>Related to the decision</a:t>
            </a:r>
          </a:p>
          <a:p>
            <a:pPr lvl="1"/>
            <a:r>
              <a:rPr lang="en-US" sz="2353" dirty="0">
                <a:solidFill>
                  <a:schemeClr val="bg1"/>
                </a:solidFill>
                <a:latin typeface="+mj-lt"/>
              </a:rPr>
              <a:t>Historical</a:t>
            </a:r>
          </a:p>
          <a:p>
            <a:pPr lvl="1"/>
            <a:r>
              <a:rPr lang="en-US" sz="2353" dirty="0">
                <a:solidFill>
                  <a:schemeClr val="bg1"/>
                </a:solidFill>
                <a:latin typeface="+mj-lt"/>
              </a:rPr>
              <a:t>Outcomes</a:t>
            </a:r>
          </a:p>
        </p:txBody>
      </p:sp>
      <p:sp>
        <p:nvSpPr>
          <p:cNvPr id="2" name="Text Placeholder 1"/>
          <p:cNvSpPr>
            <a:spLocks noGrp="1"/>
          </p:cNvSpPr>
          <p:nvPr>
            <p:ph type="body" sz="quarter" idx="10"/>
          </p:nvPr>
        </p:nvSpPr>
        <p:spPr>
          <a:xfrm>
            <a:off x="762923" y="4201547"/>
            <a:ext cx="4823493" cy="1556836"/>
          </a:xfrm>
        </p:spPr>
        <p:txBody>
          <a:bodyPr/>
          <a:lstStyle/>
          <a:p>
            <a:pPr marL="0" indent="0">
              <a:buNone/>
            </a:pPr>
            <a:r>
              <a:rPr lang="en-US" sz="2745" dirty="0"/>
              <a:t>Valuable business problem involving decision</a:t>
            </a:r>
          </a:p>
          <a:p>
            <a:pPr marL="584200" lvl="1" indent="-241300" defTabSz="932742">
              <a:buClrTx/>
              <a:buSzPct val="90000"/>
            </a:pPr>
            <a:r>
              <a:rPr lang="en-US" sz="2353" dirty="0">
                <a:latin typeface="+mj-lt"/>
              </a:rPr>
              <a:t>Existing process</a:t>
            </a:r>
          </a:p>
          <a:p>
            <a:pPr marL="584200" lvl="1" indent="-241300" defTabSz="932742">
              <a:buClrTx/>
              <a:buSzPct val="90000"/>
            </a:pPr>
            <a:r>
              <a:rPr lang="en-US" sz="2353" dirty="0">
                <a:latin typeface="+mj-lt"/>
              </a:rPr>
              <a:t>Metrics</a:t>
            </a:r>
          </a:p>
        </p:txBody>
      </p:sp>
      <p:pic>
        <p:nvPicPr>
          <p:cNvPr id="3074" name="Picture 2" descr="http://us.123rf.com/400wm/400/400/johnkwan/johnkwan1008/johnkwan100800099/7596302-yes-no-or-maybe-concepts-of-making-business-deci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659" y="1379157"/>
            <a:ext cx="4224131" cy="25661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ocialstrategies.net.au/wp-content/uploads/2012/12/Big-Data-for-small-business-e13554610901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425" y="1379158"/>
            <a:ext cx="3429798" cy="2572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98262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Analytics</a:t>
            </a:r>
            <a:endParaRPr lang="en-US" dirty="0"/>
          </a:p>
        </p:txBody>
      </p:sp>
      <p:pic>
        <p:nvPicPr>
          <p:cNvPr id="1026" name="Picture 2" descr="predictive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559" y="2449183"/>
            <a:ext cx="6310361" cy="425263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2585343" y="1988212"/>
            <a:ext cx="5599407" cy="25983"/>
          </a:xfrm>
          <a:prstGeom prst="straightConnector1">
            <a:avLst/>
          </a:prstGeom>
          <a:ln w="762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90468" y="1398710"/>
            <a:ext cx="2094358" cy="615522"/>
          </a:xfrm>
          <a:prstGeom prst="rect">
            <a:avLst/>
          </a:prstGeom>
          <a:noFill/>
        </p:spPr>
        <p:txBody>
          <a:bodyPr wrap="none" lIns="179285" tIns="143428" rIns="179285" bIns="143428" rtlCol="0">
            <a:spAutoFit/>
          </a:bodyPr>
          <a:lstStyle/>
          <a:p>
            <a:pPr>
              <a:lnSpc>
                <a:spcPct val="90000"/>
              </a:lnSpc>
            </a:pPr>
            <a:r>
              <a:rPr lang="en-US" sz="2353" dirty="0">
                <a:solidFill>
                  <a:schemeClr val="bg1"/>
                </a:solidFill>
              </a:rPr>
              <a:t>Traditional BI</a:t>
            </a:r>
          </a:p>
        </p:txBody>
      </p:sp>
      <p:sp>
        <p:nvSpPr>
          <p:cNvPr id="9" name="TextBox 8"/>
          <p:cNvSpPr txBox="1"/>
          <p:nvPr/>
        </p:nvSpPr>
        <p:spPr>
          <a:xfrm>
            <a:off x="6049911" y="1372653"/>
            <a:ext cx="2134839" cy="615522"/>
          </a:xfrm>
          <a:prstGeom prst="rect">
            <a:avLst/>
          </a:prstGeom>
          <a:noFill/>
        </p:spPr>
        <p:txBody>
          <a:bodyPr wrap="none" lIns="179285" tIns="143428" rIns="179285" bIns="143428" rtlCol="0">
            <a:spAutoFit/>
          </a:bodyPr>
          <a:lstStyle/>
          <a:p>
            <a:pPr>
              <a:lnSpc>
                <a:spcPct val="90000"/>
              </a:lnSpc>
            </a:pPr>
            <a:r>
              <a:rPr lang="en-US" sz="2353" dirty="0">
                <a:solidFill>
                  <a:schemeClr val="bg1"/>
                </a:solidFill>
              </a:rPr>
              <a:t>Deployed ML</a:t>
            </a:r>
          </a:p>
        </p:txBody>
      </p:sp>
    </p:spTree>
    <p:extLst>
      <p:ext uri="{BB962C8B-B14F-4D97-AF65-F5344CB8AC3E}">
        <p14:creationId xmlns:p14="http://schemas.microsoft.com/office/powerpoint/2010/main" val="322054585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5305" y="3246723"/>
            <a:ext cx="2881169" cy="492443"/>
          </a:xfrm>
          <a:prstGeom prst="rect">
            <a:avLst/>
          </a:prstGeom>
          <a:noFill/>
        </p:spPr>
        <p:txBody>
          <a:bodyPr wrap="square" lIns="0" tIns="0" rIns="0" bIns="0" rtlCol="0">
            <a:spAutoFit/>
          </a:bodyPr>
          <a:lstStyle/>
          <a:p>
            <a:pPr defTabSz="914188"/>
            <a:r>
              <a:rPr lang="en-US" sz="3200" dirty="0">
                <a:solidFill>
                  <a:schemeClr val="bg1"/>
                </a:solidFill>
              </a:rPr>
              <a:t>ML allows us to</a:t>
            </a:r>
          </a:p>
        </p:txBody>
      </p:sp>
      <p:cxnSp>
        <p:nvCxnSpPr>
          <p:cNvPr id="6" name="Straight Connector 5"/>
          <p:cNvCxnSpPr/>
          <p:nvPr/>
        </p:nvCxnSpPr>
        <p:spPr>
          <a:xfrm>
            <a:off x="3748485" y="1585251"/>
            <a:ext cx="0" cy="3815320"/>
          </a:xfrm>
          <a:prstGeom prst="line">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95924" y="1668713"/>
            <a:ext cx="7428029" cy="543108"/>
          </a:xfrm>
          <a:prstGeom prst="rect">
            <a:avLst/>
          </a:prstGeom>
          <a:noFill/>
        </p:spPr>
        <p:txBody>
          <a:bodyPr wrap="square" lIns="0" tIns="0" rIns="0" bIns="0" rtlCol="0">
            <a:spAutoFit/>
          </a:bodyPr>
          <a:lstStyle/>
          <a:p>
            <a:pPr defTabSz="914188"/>
            <a:r>
              <a:rPr lang="en-US" sz="3529" b="1" dirty="0">
                <a:solidFill>
                  <a:srgbClr val="BAD80A"/>
                </a:solidFill>
              </a:rPr>
              <a:t>solve</a:t>
            </a:r>
            <a:r>
              <a:rPr lang="en-US" sz="3529" b="1" dirty="0">
                <a:solidFill>
                  <a:srgbClr val="C00000"/>
                </a:solidFill>
              </a:rPr>
              <a:t> </a:t>
            </a:r>
            <a:r>
              <a:rPr lang="en-US" sz="3137" dirty="0">
                <a:solidFill>
                  <a:schemeClr val="bg1"/>
                </a:solidFill>
              </a:rPr>
              <a:t>extremely</a:t>
            </a:r>
            <a:r>
              <a:rPr lang="en-US" sz="3137" dirty="0">
                <a:gradFill>
                  <a:gsLst>
                    <a:gs pos="2917">
                      <a:srgbClr val="000000"/>
                    </a:gs>
                    <a:gs pos="30000">
                      <a:srgbClr val="000000"/>
                    </a:gs>
                  </a:gsLst>
                  <a:lin ang="5400000" scaled="0"/>
                </a:gradFill>
              </a:rPr>
              <a:t> </a:t>
            </a:r>
            <a:r>
              <a:rPr lang="en-US" sz="3529" b="1" dirty="0">
                <a:solidFill>
                  <a:srgbClr val="BAD80A"/>
                </a:solidFill>
              </a:rPr>
              <a:t>hard problems </a:t>
            </a:r>
            <a:r>
              <a:rPr lang="en-US" sz="3137" dirty="0">
                <a:solidFill>
                  <a:schemeClr val="bg1"/>
                </a:solidFill>
              </a:rPr>
              <a:t>better</a:t>
            </a:r>
          </a:p>
        </p:txBody>
      </p:sp>
      <p:sp>
        <p:nvSpPr>
          <p:cNvPr id="5" name="TextBox 4"/>
          <p:cNvSpPr txBox="1"/>
          <p:nvPr/>
        </p:nvSpPr>
        <p:spPr>
          <a:xfrm>
            <a:off x="4195925" y="2739271"/>
            <a:ext cx="7592122" cy="543108"/>
          </a:xfrm>
          <a:prstGeom prst="rect">
            <a:avLst/>
          </a:prstGeom>
          <a:noFill/>
        </p:spPr>
        <p:txBody>
          <a:bodyPr wrap="square" lIns="0" tIns="0" rIns="0" bIns="0" rtlCol="0">
            <a:spAutoFit/>
          </a:bodyPr>
          <a:lstStyle/>
          <a:p>
            <a:pPr defTabSz="914188"/>
            <a:r>
              <a:rPr lang="en-US" sz="3137" dirty="0">
                <a:solidFill>
                  <a:schemeClr val="bg1"/>
                </a:solidFill>
              </a:rPr>
              <a:t>extract more </a:t>
            </a:r>
            <a:r>
              <a:rPr lang="en-US" sz="3529" b="1" dirty="0">
                <a:solidFill>
                  <a:srgbClr val="BAD80A"/>
                </a:solidFill>
              </a:rPr>
              <a:t>value from Big Data</a:t>
            </a:r>
            <a:endParaRPr lang="en-US" sz="3137" b="1" dirty="0">
              <a:solidFill>
                <a:srgbClr val="BAD80A"/>
              </a:solidFill>
            </a:endParaRPr>
          </a:p>
        </p:txBody>
      </p:sp>
      <p:sp>
        <p:nvSpPr>
          <p:cNvPr id="8" name="TextBox 7"/>
          <p:cNvSpPr txBox="1"/>
          <p:nvPr/>
        </p:nvSpPr>
        <p:spPr>
          <a:xfrm>
            <a:off x="4195924" y="3809829"/>
            <a:ext cx="7731906" cy="543108"/>
          </a:xfrm>
          <a:prstGeom prst="rect">
            <a:avLst/>
          </a:prstGeom>
          <a:noFill/>
        </p:spPr>
        <p:txBody>
          <a:bodyPr wrap="square" lIns="0" tIns="0" rIns="0" bIns="0" rtlCol="0">
            <a:spAutoFit/>
          </a:bodyPr>
          <a:lstStyle/>
          <a:p>
            <a:pPr defTabSz="914188"/>
            <a:r>
              <a:rPr lang="en-US" sz="3137" dirty="0">
                <a:solidFill>
                  <a:schemeClr val="bg1"/>
                </a:solidFill>
              </a:rPr>
              <a:t>approach</a:t>
            </a:r>
            <a:r>
              <a:rPr lang="en-US" sz="3137" dirty="0">
                <a:gradFill>
                  <a:gsLst>
                    <a:gs pos="2917">
                      <a:srgbClr val="000000"/>
                    </a:gs>
                    <a:gs pos="30000">
                      <a:srgbClr val="000000"/>
                    </a:gs>
                  </a:gsLst>
                  <a:lin ang="5400000" scaled="0"/>
                </a:gradFill>
              </a:rPr>
              <a:t> </a:t>
            </a:r>
            <a:r>
              <a:rPr lang="en-US" sz="3529" b="1" dirty="0">
                <a:solidFill>
                  <a:srgbClr val="BAD80A"/>
                </a:solidFill>
              </a:rPr>
              <a:t>human intelligence</a:t>
            </a:r>
            <a:endParaRPr lang="en-US" sz="3137" b="1" dirty="0">
              <a:solidFill>
                <a:srgbClr val="BAD80A"/>
              </a:solidFill>
            </a:endParaRPr>
          </a:p>
        </p:txBody>
      </p:sp>
      <p:sp>
        <p:nvSpPr>
          <p:cNvPr id="9" name="TextBox 8"/>
          <p:cNvSpPr txBox="1"/>
          <p:nvPr/>
        </p:nvSpPr>
        <p:spPr>
          <a:xfrm>
            <a:off x="4195924" y="4880388"/>
            <a:ext cx="7902076" cy="543108"/>
          </a:xfrm>
          <a:prstGeom prst="rect">
            <a:avLst/>
          </a:prstGeom>
          <a:noFill/>
        </p:spPr>
        <p:txBody>
          <a:bodyPr wrap="square" lIns="0" tIns="0" rIns="0" bIns="0" rtlCol="0">
            <a:spAutoFit/>
          </a:bodyPr>
          <a:lstStyle/>
          <a:p>
            <a:pPr defTabSz="914188"/>
            <a:r>
              <a:rPr lang="en-US" sz="3137" dirty="0">
                <a:solidFill>
                  <a:schemeClr val="bg1"/>
                </a:solidFill>
              </a:rPr>
              <a:t>drive a shift in </a:t>
            </a:r>
            <a:r>
              <a:rPr lang="en-US" sz="3529" b="1" dirty="0">
                <a:solidFill>
                  <a:srgbClr val="BAD80A"/>
                </a:solidFill>
              </a:rPr>
              <a:t>business analytics</a:t>
            </a:r>
            <a:endParaRPr lang="en-US" sz="3137" dirty="0">
              <a:solidFill>
                <a:srgbClr val="BAD80A"/>
              </a:solidFill>
            </a:endParaRPr>
          </a:p>
        </p:txBody>
      </p:sp>
    </p:spTree>
    <p:extLst>
      <p:ext uri="{BB962C8B-B14F-4D97-AF65-F5344CB8AC3E}">
        <p14:creationId xmlns:p14="http://schemas.microsoft.com/office/powerpoint/2010/main" val="2268870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srcRect l="10519" t="10519" r="14586" b="14586"/>
          <a:stretch/>
        </p:blipFill>
        <p:spPr>
          <a:xfrm>
            <a:off x="7216531" y="2383171"/>
            <a:ext cx="3191131" cy="3452076"/>
          </a:xfrm>
          <a:prstGeom prst="rect">
            <a:avLst/>
          </a:prstGeom>
        </p:spPr>
      </p:pic>
      <p:sp>
        <p:nvSpPr>
          <p:cNvPr id="26" name="Content Placeholder 2"/>
          <p:cNvSpPr txBox="1">
            <a:spLocks/>
          </p:cNvSpPr>
          <p:nvPr/>
        </p:nvSpPr>
        <p:spPr>
          <a:xfrm>
            <a:off x="418644" y="2233767"/>
            <a:ext cx="10293949" cy="407230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675"/>
              </a:spcAft>
              <a:buClrTx/>
              <a:buSzPct val="90000"/>
              <a:buFont typeface="Arial" pitchFamily="34" charset="0"/>
              <a:buNone/>
              <a:defRPr sz="3200" kern="1200" spc="-100" baseline="0">
                <a:solidFill>
                  <a:schemeClr val="tx1"/>
                </a:solidFill>
                <a:latin typeface="Segoe UI Light" pitchFamily="34" charset="0"/>
                <a:ea typeface="+mn-ea"/>
                <a:cs typeface="+mn-cs"/>
              </a:defRPr>
            </a:lvl1pPr>
            <a:lvl2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800" kern="1200" spc="-50" baseline="0">
                <a:solidFill>
                  <a:schemeClr val="tx1"/>
                </a:solidFill>
                <a:latin typeface="Segoe UI" pitchFamily="34" charset="0"/>
                <a:ea typeface="+mn-ea"/>
                <a:cs typeface="+mn-cs"/>
              </a:defRPr>
            </a:lvl2pPr>
            <a:lvl3pPr marL="0" indent="0" algn="l" defTabSz="914363" rtl="0" eaLnBrk="1" latinLnBrk="0" hangingPunct="1">
              <a:lnSpc>
                <a:spcPct val="90000"/>
              </a:lnSpc>
              <a:spcBef>
                <a:spcPts val="0"/>
              </a:spcBef>
              <a:spcAft>
                <a:spcPts val="300"/>
              </a:spcAft>
              <a:buClr>
                <a:schemeClr val="bg2"/>
              </a:buClr>
              <a:buSzPct val="100000"/>
              <a:buFont typeface="Arial" pitchFamily="34" charset="0"/>
              <a:buNone/>
              <a:defRPr lang="en-US" sz="1500" kern="1200">
                <a:solidFill>
                  <a:schemeClr val="tx1"/>
                </a:solidFill>
                <a:latin typeface="Segoe UI" pitchFamily="34" charset="0"/>
                <a:ea typeface="+mn-ea"/>
                <a:cs typeface="+mn-cs"/>
              </a:defRPr>
            </a:lvl3pPr>
            <a:lvl4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4pPr>
            <a:lvl5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00"/>
              </a:spcAft>
            </a:pPr>
            <a:r>
              <a:rPr lang="en-US" sz="2745" spc="-67" dirty="0">
                <a:solidFill>
                  <a:srgbClr val="FFFFFF"/>
                </a:solidFill>
                <a:cs typeface="Segoe UI Light" panose="020B0502040204020203" pitchFamily="34" charset="0"/>
              </a:rPr>
              <a:t>Data Science is far too complex today</a:t>
            </a:r>
          </a:p>
          <a:p>
            <a:pPr marL="333032" indent="-217872">
              <a:spcBef>
                <a:spcPts val="1765"/>
              </a:spcBef>
              <a:spcAft>
                <a:spcPts val="400"/>
              </a:spcAft>
              <a:buFont typeface="Arial" pitchFamily="34" charset="0"/>
              <a:buChar char="•"/>
            </a:pPr>
            <a:r>
              <a:rPr lang="en-US" sz="2745" b="1" spc="-67" dirty="0">
                <a:solidFill>
                  <a:srgbClr val="BAD80A"/>
                </a:solidFill>
                <a:cs typeface="Segoe UI Light" panose="020B0502040204020203" pitchFamily="34" charset="0"/>
              </a:rPr>
              <a:t>Access to quality ML algorithms</a:t>
            </a:r>
            <a:r>
              <a:rPr lang="en-US" sz="2745" spc="-67" dirty="0">
                <a:solidFill>
                  <a:srgbClr val="FFFFFF"/>
                </a:solidFill>
                <a:cs typeface="Segoe UI Light" panose="020B0502040204020203" pitchFamily="34" charset="0"/>
              </a:rPr>
              <a:t>, cost is high.</a:t>
            </a:r>
            <a:endParaRPr lang="en-US" sz="2745" spc="-67" dirty="0">
              <a:solidFill>
                <a:srgbClr val="FFFFFF"/>
              </a:solidFill>
              <a:cs typeface="Segoe UI Light" panose="020B0502040204020203" pitchFamily="34" charset="0"/>
            </a:endParaRPr>
          </a:p>
          <a:p>
            <a:pPr marL="333032" indent="-217872">
              <a:spcBef>
                <a:spcPts val="1176"/>
              </a:spcBef>
              <a:spcAft>
                <a:spcPts val="400"/>
              </a:spcAft>
              <a:buFont typeface="Arial" pitchFamily="34" charset="0"/>
              <a:buChar char="•"/>
            </a:pPr>
            <a:r>
              <a:rPr lang="en-US" sz="2745" spc="-67" dirty="0">
                <a:solidFill>
                  <a:srgbClr val="FFFFFF"/>
                </a:solidFill>
                <a:cs typeface="Segoe UI Light" panose="020B0502040204020203" pitchFamily="34" charset="0"/>
              </a:rPr>
              <a:t>Must </a:t>
            </a:r>
            <a:r>
              <a:rPr lang="en-US" sz="2745" b="1" spc="-67" dirty="0">
                <a:solidFill>
                  <a:srgbClr val="BAD80A"/>
                </a:solidFill>
                <a:cs typeface="Segoe UI Light" panose="020B0502040204020203" pitchFamily="34" charset="0"/>
              </a:rPr>
              <a:t>learn multiple tools </a:t>
            </a:r>
            <a:r>
              <a:rPr lang="en-US" sz="2745" spc="-67" dirty="0">
                <a:solidFill>
                  <a:srgbClr val="FFFFFF"/>
                </a:solidFill>
                <a:cs typeface="Segoe UI Light" panose="020B0502040204020203" pitchFamily="34" charset="0"/>
              </a:rPr>
              <a:t>to go end2end, </a:t>
            </a:r>
          </a:p>
          <a:p>
            <a:pPr defTabSz="620935">
              <a:spcAft>
                <a:spcPts val="400"/>
              </a:spcAft>
            </a:pPr>
            <a:r>
              <a:rPr lang="en-US" sz="2745" spc="-67" dirty="0">
                <a:solidFill>
                  <a:srgbClr val="FFFFFF"/>
                </a:solidFill>
                <a:cs typeface="Segoe UI Light" panose="020B0502040204020203" pitchFamily="34" charset="0"/>
              </a:rPr>
              <a:t>	</a:t>
            </a:r>
            <a:r>
              <a:rPr lang="en-US" sz="2745" spc="-67" dirty="0">
                <a:solidFill>
                  <a:srgbClr val="FFFFFF"/>
                </a:solidFill>
                <a:cs typeface="Segoe UI Light" panose="020B0502040204020203" pitchFamily="34" charset="0"/>
              </a:rPr>
              <a:t>from data acquisition, cleaning and prep,</a:t>
            </a:r>
          </a:p>
          <a:p>
            <a:pPr defTabSz="620935">
              <a:spcAft>
                <a:spcPts val="400"/>
              </a:spcAft>
            </a:pPr>
            <a:r>
              <a:rPr lang="en-US" sz="2745" spc="-67" dirty="0">
                <a:solidFill>
                  <a:srgbClr val="FFFFFF"/>
                </a:solidFill>
                <a:cs typeface="Segoe UI Light" panose="020B0502040204020203" pitchFamily="34" charset="0"/>
              </a:rPr>
              <a:t>	</a:t>
            </a:r>
            <a:r>
              <a:rPr lang="en-US" sz="2745" spc="-67" dirty="0">
                <a:solidFill>
                  <a:srgbClr val="FFFFFF"/>
                </a:solidFill>
                <a:cs typeface="Segoe UI Light" panose="020B0502040204020203" pitchFamily="34" charset="0"/>
              </a:rPr>
              <a:t>machine learning, and experimentation.</a:t>
            </a:r>
            <a:endParaRPr lang="en-US" sz="2745" spc="-67" dirty="0">
              <a:solidFill>
                <a:srgbClr val="FFFFFF"/>
              </a:solidFill>
              <a:cs typeface="Segoe UI Light" panose="020B0502040204020203" pitchFamily="34" charset="0"/>
            </a:endParaRPr>
          </a:p>
          <a:p>
            <a:pPr marL="333032" indent="-217872">
              <a:spcBef>
                <a:spcPts val="1176"/>
              </a:spcBef>
              <a:spcAft>
                <a:spcPts val="400"/>
              </a:spcAft>
              <a:buFont typeface="Arial" pitchFamily="34" charset="0"/>
              <a:buChar char="•"/>
            </a:pPr>
            <a:r>
              <a:rPr lang="en-US" sz="2745" spc="-67" dirty="0">
                <a:solidFill>
                  <a:srgbClr val="FFFFFF"/>
                </a:solidFill>
                <a:cs typeface="Segoe UI Light" panose="020B0502040204020203" pitchFamily="34" charset="0"/>
              </a:rPr>
              <a:t>Ability to put a </a:t>
            </a:r>
            <a:r>
              <a:rPr lang="en-US" sz="2745" b="1" spc="-67" dirty="0">
                <a:solidFill>
                  <a:srgbClr val="BAD80A"/>
                </a:solidFill>
                <a:cs typeface="Segoe UI Light" panose="020B0502040204020203" pitchFamily="34" charset="0"/>
              </a:rPr>
              <a:t>model into production</a:t>
            </a:r>
            <a:r>
              <a:rPr lang="en-US" sz="2745" b="1" spc="-67" dirty="0">
                <a:solidFill>
                  <a:srgbClr val="FFFFFF"/>
                </a:solidFill>
                <a:cs typeface="Segoe UI Light" panose="020B0502040204020203" pitchFamily="34" charset="0"/>
              </a:rPr>
              <a:t>.</a:t>
            </a:r>
            <a:endParaRPr lang="en-US" sz="2745" b="1" spc="-67" dirty="0">
              <a:solidFill>
                <a:srgbClr val="FFFFFF"/>
              </a:solidFill>
              <a:cs typeface="Segoe UI Light" panose="020B0502040204020203" pitchFamily="34" charset="0"/>
            </a:endParaRPr>
          </a:p>
          <a:p>
            <a:pPr>
              <a:spcAft>
                <a:spcPts val="400"/>
              </a:spcAft>
            </a:pPr>
            <a:endParaRPr lang="en-US" sz="2745" spc="-67" dirty="0">
              <a:solidFill>
                <a:srgbClr val="FFFFFF"/>
              </a:solidFill>
              <a:cs typeface="Segoe UI Light" panose="020B0502040204020203" pitchFamily="34" charset="0"/>
            </a:endParaRPr>
          </a:p>
          <a:p>
            <a:pPr>
              <a:spcBef>
                <a:spcPts val="1176"/>
              </a:spcBef>
              <a:spcAft>
                <a:spcPts val="400"/>
              </a:spcAft>
            </a:pPr>
            <a:r>
              <a:rPr lang="en-US" sz="2745" spc="-67" dirty="0">
                <a:solidFill>
                  <a:srgbClr val="FFFFFF"/>
                </a:solidFill>
                <a:cs typeface="Segoe UI Light" panose="020B0502040204020203" pitchFamily="34" charset="0"/>
              </a:rPr>
              <a:t>This </a:t>
            </a:r>
            <a:r>
              <a:rPr lang="en-US" sz="2745" b="1" spc="-67" dirty="0">
                <a:solidFill>
                  <a:srgbClr val="BAD80A"/>
                </a:solidFill>
                <a:cs typeface="Segoe UI Light" panose="020B0502040204020203" pitchFamily="34" charset="0"/>
              </a:rPr>
              <a:t>must get simpler</a:t>
            </a:r>
            <a:r>
              <a:rPr lang="en-US" sz="2745" spc="-67" dirty="0">
                <a:solidFill>
                  <a:srgbClr val="FFFFFF"/>
                </a:solidFill>
                <a:cs typeface="Segoe UI Light" panose="020B0502040204020203" pitchFamily="34" charset="0"/>
              </a:rPr>
              <a:t>, it simply won’t scale!</a:t>
            </a:r>
          </a:p>
        </p:txBody>
      </p:sp>
      <p:sp>
        <p:nvSpPr>
          <p:cNvPr id="6" name="Title 1"/>
          <p:cNvSpPr>
            <a:spLocks noGrp="1"/>
          </p:cNvSpPr>
          <p:nvPr>
            <p:ph type="title"/>
          </p:nvPr>
        </p:nvSpPr>
        <p:spPr>
          <a:xfrm>
            <a:off x="275448" y="309730"/>
            <a:ext cx="10966831" cy="1236685"/>
          </a:xfrm>
        </p:spPr>
        <p:txBody>
          <a:bodyPr/>
          <a:lstStyle/>
          <a:p>
            <a:r>
              <a:rPr lang="en-US" dirty="0"/>
              <a:t>Data </a:t>
            </a:r>
            <a:r>
              <a:rPr lang="en-US" dirty="0" smtClean="0"/>
              <a:t>Science</a:t>
            </a:r>
            <a:br>
              <a:rPr lang="en-US" dirty="0" smtClean="0"/>
            </a:br>
            <a:r>
              <a:rPr lang="en-US" sz="3529" dirty="0">
                <a:solidFill>
                  <a:srgbClr val="BAD80A"/>
                </a:solidFill>
              </a:rPr>
              <a:t>Complexity</a:t>
            </a:r>
            <a:endParaRPr lang="en-US" sz="3529" dirty="0">
              <a:solidFill>
                <a:srgbClr val="BAD80A"/>
              </a:solidFill>
            </a:endParaRPr>
          </a:p>
        </p:txBody>
      </p:sp>
    </p:spTree>
    <p:extLst>
      <p:ext uri="{BB962C8B-B14F-4D97-AF65-F5344CB8AC3E}">
        <p14:creationId xmlns:p14="http://schemas.microsoft.com/office/powerpoint/2010/main" val="242137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Topics</a:t>
            </a:r>
            <a:endParaRPr lang="en-US" dirty="0"/>
          </a:p>
        </p:txBody>
      </p:sp>
      <p:sp>
        <p:nvSpPr>
          <p:cNvPr id="3" name="Content Placeholder 2"/>
          <p:cNvSpPr>
            <a:spLocks noGrp="1"/>
          </p:cNvSpPr>
          <p:nvPr>
            <p:ph idx="1"/>
          </p:nvPr>
        </p:nvSpPr>
        <p:spPr>
          <a:xfrm>
            <a:off x="519248" y="1713801"/>
            <a:ext cx="11151916" cy="4198072"/>
          </a:xfrm>
        </p:spPr>
        <p:txBody>
          <a:bodyPr/>
          <a:lstStyle/>
          <a:p>
            <a:r>
              <a:rPr lang="nl-NL" dirty="0" smtClean="0"/>
              <a:t>Wat is Machine Learning?</a:t>
            </a:r>
          </a:p>
          <a:p>
            <a:r>
              <a:rPr lang="nl-NL" dirty="0" smtClean="0"/>
              <a:t>Wanneer kan je Machine Learning gebruiken? </a:t>
            </a:r>
          </a:p>
          <a:p>
            <a:r>
              <a:rPr lang="nl-NL" dirty="0" err="1" smtClean="0"/>
              <a:t>Introducing</a:t>
            </a:r>
            <a:r>
              <a:rPr lang="nl-NL" dirty="0" smtClean="0"/>
              <a:t> Azure </a:t>
            </a:r>
            <a:r>
              <a:rPr lang="nl-NL" dirty="0"/>
              <a:t>Machine </a:t>
            </a:r>
            <a:r>
              <a:rPr lang="nl-NL" dirty="0" smtClean="0"/>
              <a:t>Learning</a:t>
            </a:r>
            <a:endParaRPr lang="nl-NL" dirty="0"/>
          </a:p>
          <a:p>
            <a:r>
              <a:rPr lang="nl-NL" dirty="0" smtClean="0"/>
              <a:t>Azure ML 4 Developers</a:t>
            </a:r>
            <a:endParaRPr lang="en-US" dirty="0"/>
          </a:p>
          <a:p>
            <a:r>
              <a:rPr lang="nl-NL" dirty="0" smtClean="0"/>
              <a:t>Demo!</a:t>
            </a:r>
          </a:p>
        </p:txBody>
      </p:sp>
    </p:spTree>
    <p:extLst>
      <p:ext uri="{BB962C8B-B14F-4D97-AF65-F5344CB8AC3E}">
        <p14:creationId xmlns:p14="http://schemas.microsoft.com/office/powerpoint/2010/main" val="313739818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p:cNvSpPr txBox="1">
            <a:spLocks/>
          </p:cNvSpPr>
          <p:nvPr/>
        </p:nvSpPr>
        <p:spPr>
          <a:xfrm>
            <a:off x="69093" y="1517043"/>
            <a:ext cx="10220723"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675"/>
              </a:spcAft>
              <a:buClrTx/>
              <a:buSzPct val="90000"/>
              <a:buFont typeface="Arial" pitchFamily="34" charset="0"/>
              <a:buNone/>
              <a:defRPr sz="3200" kern="1200" spc="-100" baseline="0">
                <a:solidFill>
                  <a:schemeClr val="tx1"/>
                </a:solidFill>
                <a:latin typeface="Segoe UI Light" pitchFamily="34" charset="0"/>
                <a:ea typeface="+mn-ea"/>
                <a:cs typeface="+mn-cs"/>
              </a:defRPr>
            </a:lvl1pPr>
            <a:lvl2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800" kern="1200" spc="-50" baseline="0">
                <a:solidFill>
                  <a:schemeClr val="tx1"/>
                </a:solidFill>
                <a:latin typeface="Segoe UI" pitchFamily="34" charset="0"/>
                <a:ea typeface="+mn-ea"/>
                <a:cs typeface="+mn-cs"/>
              </a:defRPr>
            </a:lvl2pPr>
            <a:lvl3pPr marL="0" indent="0" algn="l" defTabSz="914363" rtl="0" eaLnBrk="1" latinLnBrk="0" hangingPunct="1">
              <a:lnSpc>
                <a:spcPct val="90000"/>
              </a:lnSpc>
              <a:spcBef>
                <a:spcPts val="0"/>
              </a:spcBef>
              <a:spcAft>
                <a:spcPts val="300"/>
              </a:spcAft>
              <a:buClr>
                <a:schemeClr val="bg2"/>
              </a:buClr>
              <a:buSzPct val="100000"/>
              <a:buFont typeface="Arial" pitchFamily="34" charset="0"/>
              <a:buNone/>
              <a:defRPr lang="en-US" sz="1500" kern="1200">
                <a:solidFill>
                  <a:schemeClr val="tx1"/>
                </a:solidFill>
                <a:latin typeface="Segoe UI" pitchFamily="34" charset="0"/>
                <a:ea typeface="+mn-ea"/>
                <a:cs typeface="+mn-cs"/>
              </a:defRPr>
            </a:lvl3pPr>
            <a:lvl4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4pPr>
            <a:lvl5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400"/>
              </a:spcAft>
              <a:buClrTx/>
              <a:buSzPct val="90000"/>
              <a:buFont typeface="Arial" pitchFamily="34" charset="0"/>
              <a:buNone/>
              <a:tabLst/>
              <a:defRPr/>
            </a:pPr>
            <a:r>
              <a:rPr kumimoji="0" lang="en-US" sz="40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Reduce complexity to broaden participation</a:t>
            </a:r>
          </a:p>
        </p:txBody>
      </p:sp>
      <p:sp>
        <p:nvSpPr>
          <p:cNvPr id="6" name="Title 1"/>
          <p:cNvSpPr>
            <a:spLocks noGrp="1"/>
          </p:cNvSpPr>
          <p:nvPr>
            <p:ph type="title"/>
          </p:nvPr>
        </p:nvSpPr>
        <p:spPr>
          <a:xfrm>
            <a:off x="519248" y="328344"/>
            <a:ext cx="11151917" cy="747897"/>
          </a:xfrm>
        </p:spPr>
        <p:txBody>
          <a:bodyPr/>
          <a:lstStyle/>
          <a:p>
            <a:r>
              <a:rPr lang="en-US" sz="4800" dirty="0" smtClean="0"/>
              <a:t>Microsoft Azure Machine Learning</a:t>
            </a:r>
            <a:br>
              <a:rPr lang="en-US" sz="4800" dirty="0" smtClean="0"/>
            </a:br>
            <a:r>
              <a:rPr lang="en-US" sz="3600" dirty="0">
                <a:solidFill>
                  <a:srgbClr val="0000FF"/>
                </a:solidFill>
              </a:rPr>
              <a:t>Features and Benefits</a:t>
            </a:r>
          </a:p>
        </p:txBody>
      </p:sp>
      <p:pic>
        <p:nvPicPr>
          <p:cNvPr id="2" name="Picture 1"/>
          <p:cNvPicPr>
            <a:picLocks noChangeAspect="1"/>
          </p:cNvPicPr>
          <p:nvPr/>
        </p:nvPicPr>
        <p:blipFill>
          <a:blip r:embed="rId3"/>
          <a:stretch>
            <a:fillRect/>
          </a:stretch>
        </p:blipFill>
        <p:spPr>
          <a:xfrm>
            <a:off x="6125948" y="2367100"/>
            <a:ext cx="5911926" cy="397014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3641" y="1215898"/>
            <a:ext cx="1806130" cy="794075"/>
          </a:xfrm>
          <a:prstGeom prst="rect">
            <a:avLst/>
          </a:prstGeom>
        </p:spPr>
      </p:pic>
      <p:pic>
        <p:nvPicPr>
          <p:cNvPr id="8" name="Picture 7"/>
          <p:cNvPicPr>
            <a:picLocks noChangeAspect="1"/>
          </p:cNvPicPr>
          <p:nvPr/>
        </p:nvPicPr>
        <p:blipFill>
          <a:blip r:embed="rId5"/>
          <a:stretch>
            <a:fillRect/>
          </a:stretch>
        </p:blipFill>
        <p:spPr>
          <a:xfrm>
            <a:off x="11441091" y="1342303"/>
            <a:ext cx="596783" cy="596783"/>
          </a:xfrm>
          <a:prstGeom prst="rect">
            <a:avLst/>
          </a:prstGeom>
          <a:effectLst>
            <a:softEdge rad="31750"/>
          </a:effectLst>
        </p:spPr>
      </p:pic>
      <p:sp>
        <p:nvSpPr>
          <p:cNvPr id="9" name="Content Placeholder 2"/>
          <p:cNvSpPr txBox="1">
            <a:spLocks/>
          </p:cNvSpPr>
          <p:nvPr/>
        </p:nvSpPr>
        <p:spPr>
          <a:xfrm>
            <a:off x="69094" y="2133673"/>
            <a:ext cx="6084784" cy="4436996"/>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675"/>
              </a:spcAft>
              <a:buClrTx/>
              <a:buSzPct val="90000"/>
              <a:buFont typeface="Arial" pitchFamily="34" charset="0"/>
              <a:buNone/>
              <a:defRPr sz="3200" kern="1200" spc="-100" baseline="0">
                <a:solidFill>
                  <a:schemeClr val="tx1"/>
                </a:solidFill>
                <a:latin typeface="Segoe UI Light" pitchFamily="34" charset="0"/>
                <a:ea typeface="+mn-ea"/>
                <a:cs typeface="+mn-cs"/>
              </a:defRPr>
            </a:lvl1pPr>
            <a:lvl2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800" kern="1200" spc="-50" baseline="0">
                <a:solidFill>
                  <a:schemeClr val="tx1"/>
                </a:solidFill>
                <a:latin typeface="Segoe UI" pitchFamily="34" charset="0"/>
                <a:ea typeface="+mn-ea"/>
                <a:cs typeface="+mn-cs"/>
              </a:defRPr>
            </a:lvl2pPr>
            <a:lvl3pPr marL="0" indent="0" algn="l" defTabSz="914363" rtl="0" eaLnBrk="1" latinLnBrk="0" hangingPunct="1">
              <a:lnSpc>
                <a:spcPct val="90000"/>
              </a:lnSpc>
              <a:spcBef>
                <a:spcPts val="0"/>
              </a:spcBef>
              <a:spcAft>
                <a:spcPts val="300"/>
              </a:spcAft>
              <a:buClr>
                <a:schemeClr val="bg2"/>
              </a:buClr>
              <a:buSzPct val="100000"/>
              <a:buFont typeface="Arial" pitchFamily="34" charset="0"/>
              <a:buNone/>
              <a:defRPr lang="en-US" sz="1500" kern="1200">
                <a:solidFill>
                  <a:schemeClr val="tx1"/>
                </a:solidFill>
                <a:latin typeface="Segoe UI" pitchFamily="34" charset="0"/>
                <a:ea typeface="+mn-ea"/>
                <a:cs typeface="+mn-cs"/>
              </a:defRPr>
            </a:lvl3pPr>
            <a:lvl4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4pPr>
            <a:lvl5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30" marR="0" lvl="0" indent="-231730" algn="l" defTabSz="914363" rtl="0" eaLnBrk="1" fontAlgn="auto" latinLnBrk="0" hangingPunct="1">
              <a:lnSpc>
                <a:spcPct val="90000"/>
              </a:lnSpc>
              <a:spcBef>
                <a:spcPts val="1200"/>
              </a:spcBef>
              <a:spcAft>
                <a:spcPts val="400"/>
              </a:spcAft>
              <a:buClrTx/>
              <a:buSzPct val="90000"/>
              <a:buFont typeface="Arial" pitchFamily="34" charset="0"/>
              <a:buChar char="•"/>
              <a:tabLst>
                <a:tab pos="231730" algn="l"/>
              </a:tabLst>
              <a:defRPr/>
            </a:pPr>
            <a:r>
              <a:rPr kumimoji="0" lang="en-US" sz="32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Accessible through a web browser, no software to install;</a:t>
            </a:r>
          </a:p>
          <a:p>
            <a:pPr marL="231730" marR="0" lvl="0" indent="-231730" algn="l" defTabSz="914363" rtl="0" eaLnBrk="1" fontAlgn="auto" latinLnBrk="0" hangingPunct="1">
              <a:lnSpc>
                <a:spcPct val="90000"/>
              </a:lnSpc>
              <a:spcBef>
                <a:spcPts val="1200"/>
              </a:spcBef>
              <a:spcAft>
                <a:spcPts val="400"/>
              </a:spcAft>
              <a:buClrTx/>
              <a:buSzPct val="90000"/>
              <a:buFont typeface="Arial" pitchFamily="34" charset="0"/>
              <a:buChar char="•"/>
              <a:tabLst>
                <a:tab pos="231730" algn="l"/>
              </a:tabLst>
              <a:defRPr/>
            </a:pPr>
            <a:r>
              <a:rPr kumimoji="0" lang="en-US" sz="32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Collaborative work with anyone, anywhere via Azure workspace </a:t>
            </a:r>
          </a:p>
          <a:p>
            <a:pPr marL="231730" marR="0" lvl="0" indent="-231730" algn="l" defTabSz="914363" rtl="0" eaLnBrk="1" fontAlgn="auto" latinLnBrk="0" hangingPunct="1">
              <a:lnSpc>
                <a:spcPct val="90000"/>
              </a:lnSpc>
              <a:spcBef>
                <a:spcPts val="1200"/>
              </a:spcBef>
              <a:spcAft>
                <a:spcPts val="400"/>
              </a:spcAft>
              <a:buClrTx/>
              <a:buSzPct val="90000"/>
              <a:buFont typeface="Arial" pitchFamily="34" charset="0"/>
              <a:buChar char="•"/>
              <a:tabLst>
                <a:tab pos="231730" algn="l"/>
              </a:tabLst>
              <a:defRPr/>
            </a:pPr>
            <a:r>
              <a:rPr kumimoji="0" lang="en-US" sz="32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Visual composition with end2end support for data science workflow;</a:t>
            </a:r>
          </a:p>
          <a:p>
            <a:pPr marL="231730" marR="0" lvl="0" indent="-231730" algn="l" defTabSz="914363" rtl="0" eaLnBrk="1" fontAlgn="auto" latinLnBrk="0" hangingPunct="1">
              <a:lnSpc>
                <a:spcPct val="90000"/>
              </a:lnSpc>
              <a:spcBef>
                <a:spcPts val="1200"/>
              </a:spcBef>
              <a:spcAft>
                <a:spcPts val="400"/>
              </a:spcAft>
              <a:buClrTx/>
              <a:buSzPct val="90000"/>
              <a:buFont typeface="Arial" pitchFamily="34" charset="0"/>
              <a:buChar char="•"/>
              <a:tabLst>
                <a:tab pos="231730" algn="l"/>
              </a:tabLst>
              <a:defRPr/>
            </a:pPr>
            <a:r>
              <a:rPr kumimoji="0" lang="en-US" sz="32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Best in class ML algorithms;</a:t>
            </a:r>
          </a:p>
          <a:p>
            <a:pPr marL="231730" marR="0" lvl="0" indent="-231730" algn="l" defTabSz="914363" rtl="0" eaLnBrk="1" fontAlgn="auto" latinLnBrk="0" hangingPunct="1">
              <a:lnSpc>
                <a:spcPct val="90000"/>
              </a:lnSpc>
              <a:spcBef>
                <a:spcPts val="1200"/>
              </a:spcBef>
              <a:spcAft>
                <a:spcPts val="400"/>
              </a:spcAft>
              <a:buClrTx/>
              <a:buSzPct val="90000"/>
              <a:buFont typeface="Arial" pitchFamily="34" charset="0"/>
              <a:buChar char="•"/>
              <a:tabLst>
                <a:tab pos="231730" algn="l"/>
              </a:tabLst>
              <a:defRPr/>
            </a:pPr>
            <a:r>
              <a:rPr kumimoji="0" lang="en-US" sz="32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Extensible, support for R OSS.</a:t>
            </a:r>
          </a:p>
        </p:txBody>
      </p:sp>
    </p:spTree>
    <p:extLst>
      <p:ext uri="{BB962C8B-B14F-4D97-AF65-F5344CB8AC3E}">
        <p14:creationId xmlns:p14="http://schemas.microsoft.com/office/powerpoint/2010/main" val="2145389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9">
                                            <p:txEl>
                                              <p:pRg st="1" end="1"/>
                                            </p:txEl>
                                          </p:spTgt>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nodeType="afterEffect">
                                  <p:stCondLst>
                                    <p:cond delay="0"/>
                                  </p:stCondLst>
                                  <p:childTnLst>
                                    <p:set>
                                      <p:cBhvr>
                                        <p:cTn id="9" dur="1" fill="hold">
                                          <p:stCondLst>
                                            <p:cond delay="249"/>
                                          </p:stCondLst>
                                        </p:cTn>
                                        <p:tgtEl>
                                          <p:spTgt spid="9">
                                            <p:txEl>
                                              <p:pRg st="2" end="2"/>
                                            </p:txEl>
                                          </p:spTgt>
                                        </p:tgtEl>
                                        <p:attrNameLst>
                                          <p:attrName>style.visibility</p:attrName>
                                        </p:attrNameLst>
                                      </p:cBhvr>
                                      <p:to>
                                        <p:strVal val="visible"/>
                                      </p:to>
                                    </p:set>
                                  </p:childTnLst>
                                </p:cTn>
                              </p:par>
                            </p:childTnLst>
                          </p:cTn>
                        </p:par>
                        <p:par>
                          <p:cTn id="10" fill="hold">
                            <p:stCondLst>
                              <p:cond delay="260"/>
                            </p:stCondLst>
                            <p:childTnLst>
                              <p:par>
                                <p:cTn id="11" presetID="1" presetClass="entr" presetSubtype="0" fill="hold" nodeType="afterEffect">
                                  <p:stCondLst>
                                    <p:cond delay="0"/>
                                  </p:stCondLst>
                                  <p:childTnLst>
                                    <p:set>
                                      <p:cBhvr>
                                        <p:cTn id="12" dur="1" fill="hold">
                                          <p:stCondLst>
                                            <p:cond delay="249"/>
                                          </p:stCondLst>
                                        </p:cTn>
                                        <p:tgtEl>
                                          <p:spTgt spid="9">
                                            <p:txEl>
                                              <p:pRg st="3" end="3"/>
                                            </p:txEl>
                                          </p:spTgt>
                                        </p:tgtEl>
                                        <p:attrNameLst>
                                          <p:attrName>style.visibility</p:attrName>
                                        </p:attrNameLst>
                                      </p:cBhvr>
                                      <p:to>
                                        <p:strVal val="visible"/>
                                      </p:to>
                                    </p:set>
                                  </p:childTnLst>
                                </p:cTn>
                              </p:par>
                            </p:childTnLst>
                          </p:cTn>
                        </p:par>
                        <p:par>
                          <p:cTn id="13" fill="hold">
                            <p:stCondLst>
                              <p:cond delay="510"/>
                            </p:stCondLst>
                            <p:childTnLst>
                              <p:par>
                                <p:cTn id="14" presetID="1" presetClass="entr" presetSubtype="0" fill="hold" nodeType="afterEffect">
                                  <p:stCondLst>
                                    <p:cond delay="0"/>
                                  </p:stCondLst>
                                  <p:childTnLst>
                                    <p:set>
                                      <p:cBhvr>
                                        <p:cTn id="15" dur="1" fill="hold">
                                          <p:stCondLst>
                                            <p:cond delay="249"/>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p:cNvSpPr txBox="1">
            <a:spLocks/>
          </p:cNvSpPr>
          <p:nvPr/>
        </p:nvSpPr>
        <p:spPr>
          <a:xfrm>
            <a:off x="55448" y="1797693"/>
            <a:ext cx="10220723"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675"/>
              </a:spcAft>
              <a:buClrTx/>
              <a:buSzPct val="90000"/>
              <a:buFont typeface="Arial" pitchFamily="34" charset="0"/>
              <a:buNone/>
              <a:defRPr sz="3200" kern="1200" spc="-100" baseline="0">
                <a:solidFill>
                  <a:schemeClr val="tx1"/>
                </a:solidFill>
                <a:latin typeface="Segoe UI Light" pitchFamily="34" charset="0"/>
                <a:ea typeface="+mn-ea"/>
                <a:cs typeface="+mn-cs"/>
              </a:defRPr>
            </a:lvl1pPr>
            <a:lvl2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800" kern="1200" spc="-50" baseline="0">
                <a:solidFill>
                  <a:schemeClr val="tx1"/>
                </a:solidFill>
                <a:latin typeface="Segoe UI" pitchFamily="34" charset="0"/>
                <a:ea typeface="+mn-ea"/>
                <a:cs typeface="+mn-cs"/>
              </a:defRPr>
            </a:lvl2pPr>
            <a:lvl3pPr marL="0" indent="0" algn="l" defTabSz="914363" rtl="0" eaLnBrk="1" latinLnBrk="0" hangingPunct="1">
              <a:lnSpc>
                <a:spcPct val="90000"/>
              </a:lnSpc>
              <a:spcBef>
                <a:spcPts val="0"/>
              </a:spcBef>
              <a:spcAft>
                <a:spcPts val="300"/>
              </a:spcAft>
              <a:buClr>
                <a:schemeClr val="bg2"/>
              </a:buClr>
              <a:buSzPct val="100000"/>
              <a:buFont typeface="Arial" pitchFamily="34" charset="0"/>
              <a:buNone/>
              <a:defRPr lang="en-US" sz="1500" kern="1200">
                <a:solidFill>
                  <a:schemeClr val="tx1"/>
                </a:solidFill>
                <a:latin typeface="Segoe UI" pitchFamily="34" charset="0"/>
                <a:ea typeface="+mn-ea"/>
                <a:cs typeface="+mn-cs"/>
              </a:defRPr>
            </a:lvl3pPr>
            <a:lvl4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4pPr>
            <a:lvl5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400"/>
              </a:spcAft>
              <a:buClrTx/>
              <a:buSzPct val="90000"/>
              <a:buFont typeface="Arial" pitchFamily="34" charset="0"/>
              <a:buNone/>
              <a:tabLst/>
              <a:defRPr/>
            </a:pPr>
            <a:r>
              <a:rPr kumimoji="0" lang="en-US" sz="40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Rapid experimentation to create a better model</a:t>
            </a:r>
          </a:p>
        </p:txBody>
      </p:sp>
      <p:sp>
        <p:nvSpPr>
          <p:cNvPr id="9" name="Content Placeholder 2"/>
          <p:cNvSpPr txBox="1">
            <a:spLocks/>
          </p:cNvSpPr>
          <p:nvPr/>
        </p:nvSpPr>
        <p:spPr>
          <a:xfrm>
            <a:off x="55447" y="2690262"/>
            <a:ext cx="6084784" cy="3212506"/>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675"/>
              </a:spcAft>
              <a:buClrTx/>
              <a:buSzPct val="90000"/>
              <a:buFont typeface="Arial" pitchFamily="34" charset="0"/>
              <a:buNone/>
              <a:defRPr sz="3200" kern="1200" spc="-100" baseline="0">
                <a:solidFill>
                  <a:schemeClr val="tx1"/>
                </a:solidFill>
                <a:latin typeface="Segoe UI Light" pitchFamily="34" charset="0"/>
                <a:ea typeface="+mn-ea"/>
                <a:cs typeface="+mn-cs"/>
              </a:defRPr>
            </a:lvl1pPr>
            <a:lvl2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800" kern="1200" spc="-50" baseline="0">
                <a:solidFill>
                  <a:schemeClr val="tx1"/>
                </a:solidFill>
                <a:latin typeface="Segoe UI" pitchFamily="34" charset="0"/>
                <a:ea typeface="+mn-ea"/>
                <a:cs typeface="+mn-cs"/>
              </a:defRPr>
            </a:lvl2pPr>
            <a:lvl3pPr marL="0" indent="0" algn="l" defTabSz="914363" rtl="0" eaLnBrk="1" latinLnBrk="0" hangingPunct="1">
              <a:lnSpc>
                <a:spcPct val="90000"/>
              </a:lnSpc>
              <a:spcBef>
                <a:spcPts val="0"/>
              </a:spcBef>
              <a:spcAft>
                <a:spcPts val="300"/>
              </a:spcAft>
              <a:buClr>
                <a:schemeClr val="bg2"/>
              </a:buClr>
              <a:buSzPct val="100000"/>
              <a:buFont typeface="Arial" pitchFamily="34" charset="0"/>
              <a:buNone/>
              <a:defRPr lang="en-US" sz="1500" kern="1200">
                <a:solidFill>
                  <a:schemeClr val="tx1"/>
                </a:solidFill>
                <a:latin typeface="Segoe UI" pitchFamily="34" charset="0"/>
                <a:ea typeface="+mn-ea"/>
                <a:cs typeface="+mn-cs"/>
              </a:defRPr>
            </a:lvl3pPr>
            <a:lvl4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4pPr>
            <a:lvl5pPr marL="0" indent="0" algn="l" defTabSz="914363" rtl="0" eaLnBrk="1" latinLnBrk="0" hangingPunct="1">
              <a:lnSpc>
                <a:spcPct val="90000"/>
              </a:lnSpc>
              <a:spcBef>
                <a:spcPts val="0"/>
              </a:spcBef>
              <a:spcAft>
                <a:spcPts val="300"/>
              </a:spcAft>
              <a:buClr>
                <a:schemeClr val="bg2"/>
              </a:buClr>
              <a:buSzPct val="100000"/>
              <a:buFont typeface="Segoe UI" pitchFamily="34" charset="0"/>
              <a:buNone/>
              <a:defRPr sz="16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30" marR="0" lvl="0" indent="-231730" algn="l" defTabSz="914363" rtl="0" eaLnBrk="1" fontAlgn="auto" latinLnBrk="0" hangingPunct="1">
              <a:lnSpc>
                <a:spcPct val="90000"/>
              </a:lnSpc>
              <a:spcBef>
                <a:spcPts val="1765"/>
              </a:spcBef>
              <a:spcAft>
                <a:spcPts val="400"/>
              </a:spcAft>
              <a:buClrTx/>
              <a:buSzPct val="90000"/>
              <a:buFont typeface="Arial" pitchFamily="34" charset="0"/>
              <a:buChar char="•"/>
              <a:tabLst>
                <a:tab pos="231730" algn="l"/>
              </a:tabLst>
              <a:defRPr/>
            </a:pPr>
            <a:r>
              <a:rPr kumimoji="0" lang="en-US" sz="32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Immutable library of models, search discover and reuse;</a:t>
            </a:r>
          </a:p>
          <a:p>
            <a:pPr marL="231730" marR="0" lvl="0" indent="-231730" algn="l" defTabSz="914363" rtl="0" eaLnBrk="1" fontAlgn="auto" latinLnBrk="0" hangingPunct="1">
              <a:lnSpc>
                <a:spcPct val="90000"/>
              </a:lnSpc>
              <a:spcBef>
                <a:spcPts val="1765"/>
              </a:spcBef>
              <a:spcAft>
                <a:spcPts val="400"/>
              </a:spcAft>
              <a:buClrTx/>
              <a:buSzPct val="90000"/>
              <a:buFont typeface="Arial" pitchFamily="34" charset="0"/>
              <a:buChar char="•"/>
              <a:tabLst>
                <a:tab pos="231730" algn="l"/>
              </a:tabLst>
              <a:defRPr/>
            </a:pPr>
            <a:r>
              <a:rPr kumimoji="0" lang="en-US" sz="32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Rapidly try a range of features, ML algorithms and modeling strategies;</a:t>
            </a:r>
          </a:p>
          <a:p>
            <a:pPr marL="231730" marR="0" lvl="0" indent="-231730" algn="l" defTabSz="914363" rtl="0" eaLnBrk="1" fontAlgn="auto" latinLnBrk="0" hangingPunct="1">
              <a:lnSpc>
                <a:spcPct val="90000"/>
              </a:lnSpc>
              <a:spcBef>
                <a:spcPts val="1765"/>
              </a:spcBef>
              <a:spcAft>
                <a:spcPts val="400"/>
              </a:spcAft>
              <a:buClrTx/>
              <a:buSzPct val="90000"/>
              <a:buFont typeface="Arial" pitchFamily="34" charset="0"/>
              <a:buChar char="•"/>
              <a:tabLst>
                <a:tab pos="231730" algn="l"/>
              </a:tabLst>
              <a:defRPr/>
            </a:pPr>
            <a:r>
              <a:rPr kumimoji="0" lang="en-US" sz="3200" b="0" i="0" u="none" strike="noStrike" kern="1200" cap="none" spc="-67" normalizeH="0" baseline="0" noProof="0" dirty="0">
                <a:ln>
                  <a:noFill/>
                </a:ln>
                <a:solidFill>
                  <a:schemeClr val="bg1"/>
                </a:solidFill>
                <a:effectLst/>
                <a:uLnTx/>
                <a:uFillTx/>
                <a:latin typeface="Segoe UI Light" pitchFamily="34" charset="0"/>
                <a:ea typeface="+mn-ea"/>
                <a:cs typeface="Segoe UI Light" panose="020B0502040204020203" pitchFamily="34" charset="0"/>
              </a:rPr>
              <a:t>Quickly deploy model as Azure web service to our ML API service.  </a:t>
            </a:r>
          </a:p>
        </p:txBody>
      </p:sp>
      <p:pic>
        <p:nvPicPr>
          <p:cNvPr id="11" name="Picture 10"/>
          <p:cNvPicPr>
            <a:picLocks noChangeAspect="1"/>
          </p:cNvPicPr>
          <p:nvPr/>
        </p:nvPicPr>
        <p:blipFill>
          <a:blip r:embed="rId3"/>
          <a:stretch>
            <a:fillRect/>
          </a:stretch>
        </p:blipFill>
        <p:spPr>
          <a:xfrm>
            <a:off x="6306671" y="2776249"/>
            <a:ext cx="5788164" cy="341580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itle 1"/>
          <p:cNvSpPr>
            <a:spLocks noGrp="1"/>
          </p:cNvSpPr>
          <p:nvPr>
            <p:ph type="title"/>
          </p:nvPr>
        </p:nvSpPr>
        <p:spPr>
          <a:xfrm>
            <a:off x="519248" y="328344"/>
            <a:ext cx="11151917" cy="1163395"/>
          </a:xfrm>
        </p:spPr>
        <p:txBody>
          <a:bodyPr/>
          <a:lstStyle/>
          <a:p>
            <a:r>
              <a:rPr lang="en-US" sz="4800" dirty="0" smtClean="0"/>
              <a:t>Microsoft Azure Machine Learning</a:t>
            </a:r>
            <a:br>
              <a:rPr lang="en-US" sz="4800" dirty="0" smtClean="0"/>
            </a:br>
            <a:r>
              <a:rPr lang="en-US" sz="3600" dirty="0">
                <a:solidFill>
                  <a:srgbClr val="0000FF"/>
                </a:solidFill>
              </a:rPr>
              <a:t>Features and Benefits</a:t>
            </a:r>
          </a:p>
        </p:txBody>
      </p:sp>
    </p:spTree>
    <p:extLst>
      <p:ext uri="{BB962C8B-B14F-4D97-AF65-F5344CB8AC3E}">
        <p14:creationId xmlns:p14="http://schemas.microsoft.com/office/powerpoint/2010/main" val="1314355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9">
                                            <p:txEl>
                                              <p:pRg st="0" end="0"/>
                                            </p:txEl>
                                          </p:spTgt>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nodeType="afterEffect">
                                  <p:stCondLst>
                                    <p:cond delay="0"/>
                                  </p:stCondLst>
                                  <p:childTnLst>
                                    <p:set>
                                      <p:cBhvr>
                                        <p:cTn id="9" dur="1" fill="hold">
                                          <p:stCondLst>
                                            <p:cond delay="249"/>
                                          </p:stCondLst>
                                        </p:cTn>
                                        <p:tgtEl>
                                          <p:spTgt spid="9">
                                            <p:txEl>
                                              <p:pRg st="1" end="1"/>
                                            </p:txEl>
                                          </p:spTgt>
                                        </p:tgtEl>
                                        <p:attrNameLst>
                                          <p:attrName>style.visibility</p:attrName>
                                        </p:attrNameLst>
                                      </p:cBhvr>
                                      <p:to>
                                        <p:strVal val="visible"/>
                                      </p:to>
                                    </p:set>
                                  </p:childTnLst>
                                </p:cTn>
                              </p:par>
                            </p:childTnLst>
                          </p:cTn>
                        </p:par>
                        <p:par>
                          <p:cTn id="10" fill="hold">
                            <p:stCondLst>
                              <p:cond delay="260"/>
                            </p:stCondLst>
                            <p:childTnLst>
                              <p:par>
                                <p:cTn id="11" presetID="1" presetClass="entr" presetSubtype="0" fill="hold" nodeType="afterEffect">
                                  <p:stCondLst>
                                    <p:cond delay="0"/>
                                  </p:stCondLst>
                                  <p:childTnLst>
                                    <p:set>
                                      <p:cBhvr>
                                        <p:cTn id="12" dur="1" fill="hold">
                                          <p:stCondLst>
                                            <p:cond delay="249"/>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8263" y="2785363"/>
            <a:ext cx="8375702" cy="1359196"/>
          </a:xfrm>
        </p:spPr>
        <p:txBody>
          <a:bodyPr/>
          <a:lstStyle/>
          <a:p>
            <a:r>
              <a:rPr lang="en-US" dirty="0" smtClean="0"/>
              <a:t>Anomaly Detection for</a:t>
            </a:r>
            <a:br>
              <a:rPr lang="en-US" dirty="0" smtClean="0"/>
            </a:br>
            <a:r>
              <a:rPr lang="en-US" dirty="0" smtClean="0"/>
              <a:t>SQL Azure</a:t>
            </a:r>
            <a:endParaRPr lang="en-US" dirty="0"/>
          </a:p>
        </p:txBody>
      </p:sp>
      <p:pic>
        <p:nvPicPr>
          <p:cNvPr id="1026" name="Picture 2" descr="http://blogs.technet.com/blogfiles/dataplatforminsider/WindowsLiveWriter/MicrosoftSQLServicesisnowMicrosoftSQLAzu_958F/SQL-Azure_rgb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263" y="816924"/>
            <a:ext cx="4089938" cy="126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05754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Problem &amp; Data</a:t>
            </a:r>
            <a:endParaRPr lang="en-US" dirty="0"/>
          </a:p>
        </p:txBody>
      </p:sp>
      <p:sp>
        <p:nvSpPr>
          <p:cNvPr id="3" name="Content Placeholder 2"/>
          <p:cNvSpPr>
            <a:spLocks noGrp="1"/>
          </p:cNvSpPr>
          <p:nvPr>
            <p:ph idx="4294967295"/>
          </p:nvPr>
        </p:nvSpPr>
        <p:spPr>
          <a:xfrm>
            <a:off x="838946" y="1825852"/>
            <a:ext cx="10514108" cy="4350721"/>
          </a:xfrm>
          <a:prstGeom prst="rect">
            <a:avLst/>
          </a:prstGeom>
        </p:spPr>
        <p:txBody>
          <a:bodyPr>
            <a:normAutofit fontScale="77500" lnSpcReduction="20000"/>
          </a:bodyPr>
          <a:lstStyle/>
          <a:p>
            <a:pPr marL="0" indent="0">
              <a:buNone/>
            </a:pPr>
            <a:r>
              <a:rPr lang="en-US" sz="3600" b="1" dirty="0"/>
              <a:t>Goal</a:t>
            </a:r>
          </a:p>
          <a:p>
            <a:r>
              <a:rPr lang="en-US" dirty="0" smtClean="0"/>
              <a:t>SQL Azure monitors its health through several error and performance counters. </a:t>
            </a:r>
          </a:p>
          <a:p>
            <a:r>
              <a:rPr lang="en-US" dirty="0" smtClean="0"/>
              <a:t>The goal is to detect any changes in the normal behavior of these counters and raise alerts. </a:t>
            </a:r>
          </a:p>
          <a:p>
            <a:pPr marL="0" indent="0">
              <a:buNone/>
            </a:pPr>
            <a:r>
              <a:rPr lang="en-US" sz="3600" b="1" dirty="0"/>
              <a:t>Data</a:t>
            </a:r>
          </a:p>
          <a:p>
            <a:r>
              <a:rPr lang="en-US" dirty="0" smtClean="0"/>
              <a:t>We are tracking 120 counters for 12 SQL Azure clusters </a:t>
            </a:r>
          </a:p>
          <a:p>
            <a:r>
              <a:rPr lang="en-US" dirty="0" smtClean="0"/>
              <a:t>Each counter is aggregated every 15 </a:t>
            </a:r>
            <a:r>
              <a:rPr lang="en-US" dirty="0" err="1" smtClean="0"/>
              <a:t>mins</a:t>
            </a:r>
            <a:r>
              <a:rPr lang="en-US" dirty="0" smtClean="0"/>
              <a:t> and the algorithm looks at 2 weeks of data at a time. </a:t>
            </a:r>
          </a:p>
          <a:p>
            <a:endParaRPr lang="en-US" dirty="0" smtClean="0"/>
          </a:p>
        </p:txBody>
      </p:sp>
    </p:spTree>
    <p:extLst>
      <p:ext uri="{BB962C8B-B14F-4D97-AF65-F5344CB8AC3E}">
        <p14:creationId xmlns:p14="http://schemas.microsoft.com/office/powerpoint/2010/main" val="423160243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4294967295"/>
          </p:nvPr>
        </p:nvSpPr>
        <p:spPr>
          <a:xfrm>
            <a:off x="269241" y="1647239"/>
            <a:ext cx="5869416" cy="3294876"/>
          </a:xfrm>
          <a:prstGeom prst="rect">
            <a:avLst/>
          </a:prstGeom>
        </p:spPr>
        <p:txBody>
          <a:bodyPr/>
          <a:lstStyle/>
          <a:p>
            <a:r>
              <a:rPr lang="en-US" sz="2745" dirty="0"/>
              <a:t>Upload the data to </a:t>
            </a:r>
            <a:r>
              <a:rPr lang="en-US" sz="2745" dirty="0" err="1"/>
              <a:t>Sql</a:t>
            </a:r>
            <a:r>
              <a:rPr lang="en-US" sz="2745" dirty="0"/>
              <a:t> Azure DB for </a:t>
            </a:r>
            <a:r>
              <a:rPr lang="en-US" sz="2745" dirty="0" err="1" smtClean="0"/>
              <a:t>AzureML</a:t>
            </a:r>
            <a:r>
              <a:rPr lang="en-US" sz="2745" dirty="0" smtClean="0"/>
              <a:t> </a:t>
            </a:r>
            <a:r>
              <a:rPr lang="en-US" sz="2745" dirty="0"/>
              <a:t>pipeline</a:t>
            </a:r>
          </a:p>
          <a:p>
            <a:r>
              <a:rPr lang="en-US" sz="2745" dirty="0"/>
              <a:t>Use strangeness function for detecting extreme values. </a:t>
            </a:r>
          </a:p>
          <a:p>
            <a:r>
              <a:rPr lang="en-US" sz="2745" dirty="0"/>
              <a:t>Run change detection on the latest 2 week data every ½ hour.</a:t>
            </a:r>
          </a:p>
          <a:p>
            <a:r>
              <a:rPr lang="en-US" sz="2745" dirty="0"/>
              <a:t>Send alerts based on anomaly scores</a:t>
            </a:r>
          </a:p>
        </p:txBody>
      </p:sp>
      <p:graphicFrame>
        <p:nvGraphicFramePr>
          <p:cNvPr id="4" name="Object 3"/>
          <p:cNvGraphicFramePr>
            <a:graphicFrameLocks noChangeAspect="1"/>
          </p:cNvGraphicFramePr>
          <p:nvPr>
            <p:extLst/>
          </p:nvPr>
        </p:nvGraphicFramePr>
        <p:xfrm>
          <a:off x="6138658" y="1596916"/>
          <a:ext cx="6052479" cy="4222432"/>
        </p:xfrm>
        <a:graphic>
          <a:graphicData uri="http://schemas.openxmlformats.org/presentationml/2006/ole">
            <mc:AlternateContent xmlns:mc="http://schemas.openxmlformats.org/markup-compatibility/2006">
              <mc:Choice xmlns:v="urn:schemas-microsoft-com:vml" Requires="v">
                <p:oleObj spid="_x0000_s1039" name="Visio" r:id="rId3" imgW="9806906" imgH="6842880" progId="Visio.Drawing.11">
                  <p:embed/>
                </p:oleObj>
              </mc:Choice>
              <mc:Fallback>
                <p:oleObj name="Visio" r:id="rId3" imgW="9806906" imgH="6842880" progId="Visio.Drawing.11">
                  <p:embed/>
                  <p:pic>
                    <p:nvPicPr>
                      <p:cNvPr id="0" name=""/>
                      <p:cNvPicPr/>
                      <p:nvPr/>
                    </p:nvPicPr>
                    <p:blipFill>
                      <a:blip r:embed="rId4"/>
                      <a:stretch>
                        <a:fillRect/>
                      </a:stretch>
                    </p:blipFill>
                    <p:spPr>
                      <a:xfrm>
                        <a:off x="6138658" y="1596916"/>
                        <a:ext cx="6052479" cy="4222432"/>
                      </a:xfrm>
                      <a:prstGeom prst="rect">
                        <a:avLst/>
                      </a:prstGeom>
                    </p:spPr>
                  </p:pic>
                </p:oleObj>
              </mc:Fallback>
            </mc:AlternateContent>
          </a:graphicData>
        </a:graphic>
      </p:graphicFrame>
    </p:spTree>
    <p:extLst>
      <p:ext uri="{BB962C8B-B14F-4D97-AF65-F5344CB8AC3E}">
        <p14:creationId xmlns:p14="http://schemas.microsoft.com/office/powerpoint/2010/main" val="270597685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4294967295"/>
          </p:nvPr>
        </p:nvSpPr>
        <p:spPr>
          <a:xfrm>
            <a:off x="838946" y="1825852"/>
            <a:ext cx="10514108" cy="4350721"/>
          </a:xfrm>
          <a:prstGeom prst="rect">
            <a:avLst/>
          </a:prstGeom>
        </p:spPr>
        <p:txBody>
          <a:bodyPr>
            <a:normAutofit/>
          </a:bodyPr>
          <a:lstStyle/>
          <a:p>
            <a:r>
              <a:rPr lang="en-US" sz="2400" dirty="0"/>
              <a:t>Currently the Anomaly detection is running </a:t>
            </a:r>
            <a:r>
              <a:rPr lang="en-US" sz="2400" dirty="0" smtClean="0"/>
              <a:t>live on production </a:t>
            </a:r>
            <a:r>
              <a:rPr lang="en-US" sz="2400" dirty="0"/>
              <a:t>data on a schedule</a:t>
            </a:r>
          </a:p>
          <a:p>
            <a:r>
              <a:rPr lang="en-US" sz="2400" dirty="0"/>
              <a:t>Alerts are generated based on anomaly score. </a:t>
            </a:r>
          </a:p>
          <a:p>
            <a:r>
              <a:rPr lang="en-US" sz="2400" dirty="0"/>
              <a:t>A couple of critical alerts caught by this system that were not caught by the </a:t>
            </a:r>
            <a:r>
              <a:rPr lang="en-US" sz="2400" dirty="0" smtClean="0"/>
              <a:t>previous R </a:t>
            </a:r>
            <a:r>
              <a:rPr lang="en-US" sz="2400" dirty="0"/>
              <a:t>based production system.</a:t>
            </a:r>
          </a:p>
          <a:p>
            <a:endParaRPr lang="en-US" sz="2400" dirty="0"/>
          </a:p>
        </p:txBody>
      </p:sp>
      <p:pic>
        <p:nvPicPr>
          <p:cNvPr id="4" name="Picture 3"/>
          <p:cNvPicPr>
            <a:picLocks noChangeAspect="1"/>
          </p:cNvPicPr>
          <p:nvPr/>
        </p:nvPicPr>
        <p:blipFill>
          <a:blip r:embed="rId2"/>
          <a:stretch>
            <a:fillRect/>
          </a:stretch>
        </p:blipFill>
        <p:spPr>
          <a:xfrm>
            <a:off x="5732344" y="3980039"/>
            <a:ext cx="4077701" cy="1644002"/>
          </a:xfrm>
          <a:prstGeom prst="rect">
            <a:avLst/>
          </a:prstGeom>
        </p:spPr>
      </p:pic>
      <p:sp>
        <p:nvSpPr>
          <p:cNvPr id="5" name="TextBox 4"/>
          <p:cNvSpPr txBox="1"/>
          <p:nvPr/>
        </p:nvSpPr>
        <p:spPr>
          <a:xfrm>
            <a:off x="1088153" y="5761133"/>
            <a:ext cx="8875695" cy="594566"/>
          </a:xfrm>
          <a:prstGeom prst="rect">
            <a:avLst/>
          </a:prstGeom>
          <a:noFill/>
        </p:spPr>
        <p:txBody>
          <a:bodyPr wrap="square" rtlCol="0">
            <a:spAutoFit/>
          </a:bodyPr>
          <a:lstStyle/>
          <a:p>
            <a:r>
              <a:rPr lang="en-US" sz="1600" dirty="0">
                <a:solidFill>
                  <a:schemeClr val="bg1"/>
                </a:solidFill>
              </a:rPr>
              <a:t>The above charts show raw data with the anomaly scores. The alerts are raised when the scores cross the threshold.</a:t>
            </a:r>
          </a:p>
        </p:txBody>
      </p:sp>
      <p:pic>
        <p:nvPicPr>
          <p:cNvPr id="6" name="Picture 5"/>
          <p:cNvPicPr>
            <a:picLocks noChangeAspect="1"/>
          </p:cNvPicPr>
          <p:nvPr/>
        </p:nvPicPr>
        <p:blipFill>
          <a:blip r:embed="rId3"/>
          <a:stretch>
            <a:fillRect/>
          </a:stretch>
        </p:blipFill>
        <p:spPr>
          <a:xfrm>
            <a:off x="965354" y="3980038"/>
            <a:ext cx="4462281" cy="1768912"/>
          </a:xfrm>
          <a:prstGeom prst="rect">
            <a:avLst/>
          </a:prstGeom>
        </p:spPr>
      </p:pic>
    </p:spTree>
    <p:extLst>
      <p:ext uri="{BB962C8B-B14F-4D97-AF65-F5344CB8AC3E}">
        <p14:creationId xmlns:p14="http://schemas.microsoft.com/office/powerpoint/2010/main" val="20965241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Segoe UI" panose="020B0502040204020203" pitchFamily="34" charset="0"/>
              </a:rPr>
              <a:t>Azure Machine Learning - vision</a:t>
            </a:r>
            <a:endParaRPr lang="en-US" dirty="0">
              <a:cs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lvl="3" indent="0">
              <a:spcBef>
                <a:spcPts val="300"/>
              </a:spcBef>
              <a:buNone/>
            </a:pPr>
            <a:r>
              <a:rPr lang="en-US" sz="2000" b="1" dirty="0"/>
              <a:t>Vision: </a:t>
            </a:r>
          </a:p>
          <a:p>
            <a:pPr marL="0" lvl="3" indent="0">
              <a:spcBef>
                <a:spcPts val="300"/>
              </a:spcBef>
              <a:buNone/>
            </a:pPr>
            <a:r>
              <a:rPr lang="en-US" sz="2000" dirty="0"/>
              <a:t>Make machine learning (ML) accessible to every enterprise, data scientist, developer, </a:t>
            </a:r>
          </a:p>
          <a:p>
            <a:pPr marL="0" lvl="3" indent="0">
              <a:spcBef>
                <a:spcPts val="300"/>
              </a:spcBef>
              <a:buNone/>
            </a:pPr>
            <a:r>
              <a:rPr lang="en-US" sz="2000" dirty="0"/>
              <a:t>information worker, consumer, and device anywhere in the world</a:t>
            </a:r>
            <a:r>
              <a:rPr lang="en-US" sz="2000" dirty="0" smtClean="0"/>
              <a:t>.</a:t>
            </a:r>
            <a:endParaRPr lang="en-US" sz="1600" b="1" dirty="0">
              <a:latin typeface="Segoe UI" panose="020B0502040204020203" pitchFamily="34" charset="0"/>
              <a:cs typeface="Segoe UI" panose="020B0502040204020203" pitchFamily="34" charset="0"/>
            </a:endParaRPr>
          </a:p>
        </p:txBody>
      </p:sp>
      <p:graphicFrame>
        <p:nvGraphicFramePr>
          <p:cNvPr id="5" name="Diagram 4"/>
          <p:cNvGraphicFramePr/>
          <p:nvPr>
            <p:extLst/>
          </p:nvPr>
        </p:nvGraphicFramePr>
        <p:xfrm>
          <a:off x="6632027" y="2870460"/>
          <a:ext cx="5564607" cy="4066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29103" y="2733830"/>
            <a:ext cx="7512774" cy="4483279"/>
          </a:xfrm>
          <a:prstGeom prst="rect">
            <a:avLst/>
          </a:prstGeom>
        </p:spPr>
        <p:txBody>
          <a:bodyPr wrap="square">
            <a:spAutoFit/>
          </a:bodyPr>
          <a:lstStyle/>
          <a:p>
            <a:pPr marL="514191" lvl="3" indent="-285750">
              <a:spcBef>
                <a:spcPts val="1000"/>
              </a:spcBef>
              <a:buFont typeface="Arial" panose="020B0604020202020204" pitchFamily="34" charset="0"/>
              <a:buChar char="•"/>
            </a:pPr>
            <a:r>
              <a:rPr lang="en-US" dirty="0" smtClean="0">
                <a:solidFill>
                  <a:schemeClr val="bg1"/>
                </a:solidFill>
                <a:cs typeface="Segoe UI" panose="020B0502040204020203" pitchFamily="34" charset="0"/>
              </a:rPr>
              <a:t>ML Marketplace</a:t>
            </a:r>
            <a:r>
              <a:rPr lang="en-US" dirty="0">
                <a:solidFill>
                  <a:schemeClr val="bg1"/>
                </a:solidFill>
                <a:cs typeface="Segoe UI" panose="020B0502040204020203" pitchFamily="34" charset="0"/>
              </a:rPr>
              <a:t>: a marketplace/</a:t>
            </a:r>
            <a:r>
              <a:rPr lang="en-US" dirty="0" err="1">
                <a:solidFill>
                  <a:schemeClr val="bg1"/>
                </a:solidFill>
                <a:cs typeface="Segoe UI" panose="020B0502040204020203" pitchFamily="34" charset="0"/>
              </a:rPr>
              <a:t>appstore</a:t>
            </a:r>
            <a:r>
              <a:rPr lang="en-US" dirty="0">
                <a:solidFill>
                  <a:schemeClr val="bg1"/>
                </a:solidFill>
                <a:cs typeface="Segoe UI" panose="020B0502040204020203" pitchFamily="34" charset="0"/>
              </a:rPr>
              <a:t> for intelligent web services where an external customer </a:t>
            </a:r>
            <a:r>
              <a:rPr lang="en-US" dirty="0" smtClean="0">
                <a:solidFill>
                  <a:schemeClr val="bg1"/>
                </a:solidFill>
                <a:cs typeface="Segoe UI" panose="020B0502040204020203" pitchFamily="34" charset="0"/>
              </a:rPr>
              <a:t>can come and </a:t>
            </a:r>
            <a:r>
              <a:rPr lang="en-US" b="1" dirty="0" smtClean="0">
                <a:solidFill>
                  <a:schemeClr val="bg1"/>
                </a:solidFill>
                <a:cs typeface="Segoe UI" panose="020B0502040204020203" pitchFamily="34" charset="0"/>
              </a:rPr>
              <a:t>consume </a:t>
            </a:r>
            <a:br>
              <a:rPr lang="en-US" b="1" dirty="0" smtClean="0">
                <a:solidFill>
                  <a:schemeClr val="bg1"/>
                </a:solidFill>
                <a:cs typeface="Segoe UI" panose="020B0502040204020203" pitchFamily="34" charset="0"/>
              </a:rPr>
            </a:br>
            <a:r>
              <a:rPr lang="en-US" b="1" dirty="0" smtClean="0">
                <a:solidFill>
                  <a:schemeClr val="bg1"/>
                </a:solidFill>
                <a:cs typeface="Segoe UI" panose="020B0502040204020203" pitchFamily="34" charset="0"/>
              </a:rPr>
              <a:t>web </a:t>
            </a:r>
            <a:r>
              <a:rPr lang="en-US" b="1" dirty="0">
                <a:solidFill>
                  <a:schemeClr val="bg1"/>
                </a:solidFill>
                <a:cs typeface="Segoe UI" panose="020B0502040204020203" pitchFamily="34" charset="0"/>
              </a:rPr>
              <a:t>service applications that are relevant to their business</a:t>
            </a:r>
            <a:r>
              <a:rPr lang="en-US" dirty="0">
                <a:solidFill>
                  <a:schemeClr val="bg1"/>
                </a:solidFill>
                <a:cs typeface="Segoe UI" panose="020B0502040204020203" pitchFamily="34" charset="0"/>
              </a:rPr>
              <a:t>. </a:t>
            </a:r>
            <a:r>
              <a:rPr lang="en-US" dirty="0" smtClean="0">
                <a:solidFill>
                  <a:schemeClr val="bg1"/>
                </a:solidFill>
                <a:cs typeface="Segoe UI" panose="020B0502040204020203" pitchFamily="34" charset="0"/>
              </a:rPr>
              <a:t/>
            </a:r>
            <a:br>
              <a:rPr lang="en-US" dirty="0" smtClean="0">
                <a:solidFill>
                  <a:schemeClr val="bg1"/>
                </a:solidFill>
                <a:cs typeface="Segoe UI" panose="020B0502040204020203" pitchFamily="34" charset="0"/>
              </a:rPr>
            </a:br>
            <a:endParaRPr lang="en-US" dirty="0">
              <a:solidFill>
                <a:schemeClr val="bg1"/>
              </a:solidFill>
              <a:cs typeface="Segoe UI" panose="020B0502040204020203" pitchFamily="34" charset="0"/>
            </a:endParaRPr>
          </a:p>
          <a:p>
            <a:pPr marL="514191" lvl="3" indent="-285750">
              <a:spcBef>
                <a:spcPts val="1000"/>
              </a:spcBef>
              <a:buFont typeface="Arial" panose="020B0604020202020204" pitchFamily="34" charset="0"/>
              <a:buChar char="•"/>
            </a:pPr>
            <a:r>
              <a:rPr lang="en-US" dirty="0" smtClean="0">
                <a:solidFill>
                  <a:schemeClr val="bg1"/>
                </a:solidFill>
                <a:cs typeface="Segoe UI" panose="020B0502040204020203" pitchFamily="34" charset="0"/>
              </a:rPr>
              <a:t>ML operationalization</a:t>
            </a:r>
            <a:r>
              <a:rPr lang="en-US" dirty="0">
                <a:solidFill>
                  <a:schemeClr val="bg1"/>
                </a:solidFill>
                <a:cs typeface="Segoe UI" panose="020B0502040204020203" pitchFamily="34" charset="0"/>
              </a:rPr>
              <a:t>: a cloud service that can host a massive selection of intelligent web services, automatically scaling. You can </a:t>
            </a:r>
            <a:r>
              <a:rPr lang="en-US" b="1" dirty="0">
                <a:solidFill>
                  <a:schemeClr val="bg1"/>
                </a:solidFill>
                <a:cs typeface="Segoe UI" panose="020B0502040204020203" pitchFamily="34" charset="0"/>
              </a:rPr>
              <a:t>put any machine learning model into production by a single click</a:t>
            </a:r>
            <a:r>
              <a:rPr lang="en-US" dirty="0">
                <a:solidFill>
                  <a:schemeClr val="bg1"/>
                </a:solidFill>
                <a:cs typeface="Segoe UI" panose="020B0502040204020203" pitchFamily="34" charset="0"/>
              </a:rPr>
              <a:t>. </a:t>
            </a:r>
            <a:r>
              <a:rPr lang="en-US" dirty="0" smtClean="0">
                <a:solidFill>
                  <a:schemeClr val="bg1"/>
                </a:solidFill>
                <a:cs typeface="Segoe UI" panose="020B0502040204020203" pitchFamily="34" charset="0"/>
              </a:rPr>
              <a:t/>
            </a:r>
            <a:br>
              <a:rPr lang="en-US" dirty="0" smtClean="0">
                <a:solidFill>
                  <a:schemeClr val="bg1"/>
                </a:solidFill>
                <a:cs typeface="Segoe UI" panose="020B0502040204020203" pitchFamily="34" charset="0"/>
              </a:rPr>
            </a:br>
            <a:endParaRPr lang="en-US" dirty="0" smtClean="0">
              <a:solidFill>
                <a:schemeClr val="bg1"/>
              </a:solidFill>
              <a:cs typeface="Segoe UI" panose="020B0502040204020203" pitchFamily="34" charset="0"/>
            </a:endParaRPr>
          </a:p>
          <a:p>
            <a:pPr marL="514191" lvl="3" indent="-285750">
              <a:spcBef>
                <a:spcPts val="1000"/>
              </a:spcBef>
              <a:buFont typeface="Arial" panose="020B0604020202020204" pitchFamily="34" charset="0"/>
              <a:buChar char="•"/>
            </a:pPr>
            <a:r>
              <a:rPr lang="en-US" dirty="0" smtClean="0">
                <a:solidFill>
                  <a:schemeClr val="bg1"/>
                </a:solidFill>
                <a:cs typeface="Segoe UI" panose="020B0502040204020203" pitchFamily="34" charset="0"/>
              </a:rPr>
              <a:t>ML </a:t>
            </a:r>
            <a:r>
              <a:rPr lang="en-US" dirty="0">
                <a:solidFill>
                  <a:schemeClr val="bg1"/>
                </a:solidFill>
                <a:cs typeface="Segoe UI" panose="020B0502040204020203" pitchFamily="34" charset="0"/>
              </a:rPr>
              <a:t>Studio: a </a:t>
            </a:r>
            <a:r>
              <a:rPr lang="en-US" dirty="0" smtClean="0">
                <a:solidFill>
                  <a:schemeClr val="bg1"/>
                </a:solidFill>
                <a:cs typeface="Segoe UI" panose="020B0502040204020203" pitchFamily="34" charset="0"/>
              </a:rPr>
              <a:t>easy to use browser-based solution for </a:t>
            </a:r>
            <a:r>
              <a:rPr lang="en-US" b="1" dirty="0" smtClean="0">
                <a:solidFill>
                  <a:schemeClr val="bg1"/>
                </a:solidFill>
                <a:cs typeface="Segoe UI" panose="020B0502040204020203" pitchFamily="34" charset="0"/>
              </a:rPr>
              <a:t>rapid building </a:t>
            </a:r>
            <a:r>
              <a:rPr lang="en-US" b="1" dirty="0">
                <a:solidFill>
                  <a:schemeClr val="bg1"/>
                </a:solidFill>
                <a:cs typeface="Segoe UI" panose="020B0502040204020203" pitchFamily="34" charset="0"/>
              </a:rPr>
              <a:t>and experimenting </a:t>
            </a:r>
            <a:r>
              <a:rPr lang="en-US" b="1" dirty="0" smtClean="0">
                <a:solidFill>
                  <a:schemeClr val="bg1"/>
                </a:solidFill>
                <a:cs typeface="Segoe UI" panose="020B0502040204020203" pitchFamily="34" charset="0"/>
              </a:rPr>
              <a:t>with predictive </a:t>
            </a:r>
            <a:r>
              <a:rPr lang="en-US" b="1" dirty="0">
                <a:solidFill>
                  <a:schemeClr val="bg1"/>
                </a:solidFill>
                <a:cs typeface="Segoe UI" panose="020B0502040204020203" pitchFamily="34" charset="0"/>
              </a:rPr>
              <a:t>models</a:t>
            </a:r>
            <a:r>
              <a:rPr lang="en-US" dirty="0" smtClean="0">
                <a:solidFill>
                  <a:schemeClr val="bg1"/>
                </a:solidFill>
                <a:cs typeface="Segoe UI" panose="020B0502040204020203" pitchFamily="34" charset="0"/>
              </a:rPr>
              <a:t>.</a:t>
            </a:r>
            <a:br>
              <a:rPr lang="en-US" dirty="0" smtClean="0">
                <a:solidFill>
                  <a:schemeClr val="bg1"/>
                </a:solidFill>
                <a:cs typeface="Segoe UI" panose="020B0502040204020203" pitchFamily="34" charset="0"/>
              </a:rPr>
            </a:br>
            <a:endParaRPr lang="en-US" dirty="0" smtClean="0">
              <a:solidFill>
                <a:schemeClr val="bg1"/>
              </a:solidFill>
              <a:cs typeface="Segoe UI" panose="020B0502040204020203" pitchFamily="34" charset="0"/>
            </a:endParaRPr>
          </a:p>
          <a:p>
            <a:pPr marL="514191" lvl="3" indent="-285750">
              <a:spcBef>
                <a:spcPts val="1000"/>
              </a:spcBef>
              <a:buFont typeface="Arial" panose="020B0604020202020204" pitchFamily="34" charset="0"/>
              <a:buChar char="•"/>
            </a:pPr>
            <a:r>
              <a:rPr lang="en-US" dirty="0" smtClean="0">
                <a:solidFill>
                  <a:schemeClr val="bg1"/>
                </a:solidFill>
                <a:cs typeface="Segoe UI" panose="020B0502040204020203" pitchFamily="34" charset="0"/>
              </a:rPr>
              <a:t>ML Algorithms – best in class ML Algorithms and models</a:t>
            </a:r>
            <a:endParaRPr lang="en-US" dirty="0">
              <a:solidFill>
                <a:schemeClr val="bg1"/>
              </a:solidFill>
              <a:cs typeface="Segoe UI" panose="020B0502040204020203" pitchFamily="34" charset="0"/>
            </a:endParaRPr>
          </a:p>
          <a:p>
            <a:pPr marL="514191" lvl="3" indent="-285750">
              <a:spcBef>
                <a:spcPts val="1000"/>
              </a:spcBef>
              <a:buFont typeface="Arial" panose="020B0604020202020204" pitchFamily="34" charset="0"/>
              <a:buChar char="•"/>
            </a:pPr>
            <a:endParaRPr lang="en-US" b="1" dirty="0">
              <a:solidFill>
                <a:schemeClr val="bg1"/>
              </a:solidFill>
              <a:cs typeface="Segoe UI" panose="020B0502040204020203" pitchFamily="34" charset="0"/>
            </a:endParaRPr>
          </a:p>
        </p:txBody>
      </p:sp>
    </p:spTree>
    <p:extLst>
      <p:ext uri="{BB962C8B-B14F-4D97-AF65-F5344CB8AC3E}">
        <p14:creationId xmlns:p14="http://schemas.microsoft.com/office/powerpoint/2010/main" val="397585889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5652196" y="3312541"/>
            <a:ext cx="3057280" cy="3246002"/>
          </a:xfrm>
          <a:custGeom>
            <a:avLst/>
            <a:gdLst>
              <a:gd name="connsiteX0" fmla="*/ 0 w 3118585"/>
              <a:gd name="connsiteY0" fmla="*/ 2030931 h 3311091"/>
              <a:gd name="connsiteX1" fmla="*/ 1742172 w 3118585"/>
              <a:gd name="connsiteY1" fmla="*/ 0 h 3311091"/>
              <a:gd name="connsiteX2" fmla="*/ 3118585 w 3118585"/>
              <a:gd name="connsiteY2" fmla="*/ 3311091 h 3311091"/>
              <a:gd name="connsiteX3" fmla="*/ 2618071 w 3118585"/>
              <a:gd name="connsiteY3" fmla="*/ 3176337 h 3311091"/>
              <a:gd name="connsiteX4" fmla="*/ 0 w 3118585"/>
              <a:gd name="connsiteY4" fmla="*/ 2030931 h 3311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8585" h="3311091">
                <a:moveTo>
                  <a:pt x="0" y="2030931"/>
                </a:moveTo>
                <a:lnTo>
                  <a:pt x="1742172" y="0"/>
                </a:lnTo>
                <a:lnTo>
                  <a:pt x="3118585" y="3311091"/>
                </a:lnTo>
                <a:lnTo>
                  <a:pt x="2618071" y="3176337"/>
                </a:lnTo>
                <a:lnTo>
                  <a:pt x="0" y="2030931"/>
                </a:lnTo>
                <a:close/>
              </a:path>
            </a:pathLst>
          </a:custGeom>
          <a:solidFill>
            <a:schemeClr val="accent1">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Oval 2"/>
          <p:cNvSpPr/>
          <p:nvPr/>
        </p:nvSpPr>
        <p:spPr bwMode="auto">
          <a:xfrm>
            <a:off x="6878565" y="2529349"/>
            <a:ext cx="4425824" cy="4066937"/>
          </a:xfrm>
          <a:prstGeom prst="ellipse">
            <a:avLst/>
          </a:prstGeom>
          <a:solidFill>
            <a:schemeClr val="accent1">
              <a:lumMod val="10000"/>
              <a:lumOff val="90000"/>
            </a:schemeClr>
          </a:solidFill>
          <a:ln>
            <a:solidFill>
              <a:schemeClr val="tx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09042" y="485365"/>
            <a:ext cx="10932694" cy="597343"/>
          </a:xfrm>
        </p:spPr>
        <p:txBody>
          <a:bodyPr/>
          <a:lstStyle/>
          <a:p>
            <a:r>
              <a:rPr lang="en-US" sz="4313" dirty="0"/>
              <a:t>Steps to build a ML Solution</a:t>
            </a:r>
          </a:p>
        </p:txBody>
      </p:sp>
      <p:grpSp>
        <p:nvGrpSpPr>
          <p:cNvPr id="14" name="Group 13"/>
          <p:cNvGrpSpPr/>
          <p:nvPr/>
        </p:nvGrpSpPr>
        <p:grpSpPr>
          <a:xfrm>
            <a:off x="888576" y="1482348"/>
            <a:ext cx="5432615" cy="4843532"/>
            <a:chOff x="3070223" y="1733718"/>
            <a:chExt cx="5541550" cy="4940655"/>
          </a:xfrm>
        </p:grpSpPr>
        <p:sp>
          <p:nvSpPr>
            <p:cNvPr id="15" name="Oval 14"/>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1</a:t>
              </a:r>
            </a:p>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De/Refine business problem</a:t>
              </a:r>
            </a:p>
          </p:txBody>
        </p:sp>
        <p:sp>
          <p:nvSpPr>
            <p:cNvPr id="16" name="Oval 15"/>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2</a:t>
              </a:r>
            </a:p>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Extract data</a:t>
              </a:r>
            </a:p>
          </p:txBody>
        </p:sp>
        <p:sp>
          <p:nvSpPr>
            <p:cNvPr id="17" name="Oval 16"/>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3</a:t>
              </a:r>
            </a:p>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Develop model through iterations</a:t>
              </a:r>
            </a:p>
          </p:txBody>
        </p:sp>
        <p:sp>
          <p:nvSpPr>
            <p:cNvPr id="18" name="Oval 17"/>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4</a:t>
              </a:r>
            </a:p>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Deploy model</a:t>
              </a:r>
            </a:p>
          </p:txBody>
        </p:sp>
        <p:sp>
          <p:nvSpPr>
            <p:cNvPr id="19" name="Oval 18"/>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5</a:t>
              </a:r>
            </a:p>
            <a:p>
              <a:pPr algn="ctr" defTabSz="914102" fontAlgn="base">
                <a:spcBef>
                  <a:spcPct val="0"/>
                </a:spcBef>
                <a:spcAft>
                  <a:spcPct val="0"/>
                </a:spcAft>
              </a:pPr>
              <a:r>
                <a:rPr lang="en-US" sz="1568" kern="0" dirty="0">
                  <a:gradFill>
                    <a:gsLst>
                      <a:gs pos="0">
                        <a:srgbClr val="FFFFFF"/>
                      </a:gs>
                      <a:gs pos="100000">
                        <a:srgbClr val="FFFFFF"/>
                      </a:gs>
                    </a:gsLst>
                    <a:lin ang="5400000" scaled="0"/>
                  </a:gradFill>
                  <a:latin typeface="Segoe UI"/>
                </a:rPr>
                <a:t>Monitor model’s performance</a:t>
              </a:r>
            </a:p>
          </p:txBody>
        </p:sp>
        <p:pic>
          <p:nvPicPr>
            <p:cNvPr id="20" name="Picture 19"/>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21" name="Picture 20"/>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22" name="Picture 21"/>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23" name="Picture 22"/>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24" name="Picture 23"/>
            <p:cNvPicPr>
              <a:picLocks noChangeAspect="1"/>
            </p:cNvPicPr>
            <p:nvPr/>
          </p:nvPicPr>
          <p:blipFill>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grpSp>
        <p:nvGrpSpPr>
          <p:cNvPr id="25" name="Group 24"/>
          <p:cNvGrpSpPr/>
          <p:nvPr/>
        </p:nvGrpSpPr>
        <p:grpSpPr>
          <a:xfrm>
            <a:off x="7415550" y="3128343"/>
            <a:ext cx="3312059" cy="2777438"/>
            <a:chOff x="3070223" y="1733718"/>
            <a:chExt cx="5541550" cy="4940655"/>
          </a:xfrm>
        </p:grpSpPr>
        <p:sp>
          <p:nvSpPr>
            <p:cNvPr id="26" name="Oval 25"/>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1</a:t>
              </a:r>
            </a:p>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Define Target / Metric</a:t>
              </a:r>
            </a:p>
          </p:txBody>
        </p:sp>
        <p:sp>
          <p:nvSpPr>
            <p:cNvPr id="27" name="Oval 26"/>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2</a:t>
              </a:r>
            </a:p>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Extract Derived Features</a:t>
              </a:r>
            </a:p>
          </p:txBody>
        </p:sp>
        <p:sp>
          <p:nvSpPr>
            <p:cNvPr id="28" name="Oval 27"/>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3</a:t>
              </a:r>
            </a:p>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Select Features</a:t>
              </a:r>
            </a:p>
          </p:txBody>
        </p:sp>
        <p:sp>
          <p:nvSpPr>
            <p:cNvPr id="29" name="Oval 28"/>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4</a:t>
              </a:r>
            </a:p>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Fit Model</a:t>
              </a:r>
            </a:p>
          </p:txBody>
        </p:sp>
        <p:sp>
          <p:nvSpPr>
            <p:cNvPr id="30" name="Oval 29"/>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5</a:t>
              </a:r>
            </a:p>
            <a:p>
              <a:pPr algn="ctr" defTabSz="914102" fontAlgn="base">
                <a:spcBef>
                  <a:spcPct val="0"/>
                </a:spcBef>
                <a:spcAft>
                  <a:spcPct val="0"/>
                </a:spcAft>
              </a:pPr>
              <a:r>
                <a:rPr lang="en-US" sz="1176" kern="0" dirty="0">
                  <a:gradFill>
                    <a:gsLst>
                      <a:gs pos="0">
                        <a:srgbClr val="FFFFFF"/>
                      </a:gs>
                      <a:gs pos="100000">
                        <a:srgbClr val="FFFFFF"/>
                      </a:gs>
                    </a:gsLst>
                    <a:lin ang="5400000" scaled="0"/>
                  </a:gradFill>
                  <a:latin typeface="Segoe UI"/>
                </a:rPr>
                <a:t>Evaluate Model</a:t>
              </a:r>
            </a:p>
          </p:txBody>
        </p:sp>
        <p:pic>
          <p:nvPicPr>
            <p:cNvPr id="31" name="Picture 30"/>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32" name="Picture 31"/>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33" name="Picture 32"/>
            <p:cNvPicPr>
              <a:picLocks noChangeAspect="1"/>
            </p:cNvPicPr>
            <p:nvPr/>
          </p:nvPicPr>
          <p:blipFill>
            <a:blip r:embed="rId6"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34" name="Picture 33"/>
            <p:cNvPicPr>
              <a:picLocks noChangeAspect="1"/>
            </p:cNvPicPr>
            <p:nvPr/>
          </p:nvPicPr>
          <p:blipFill>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35" name="Picture 34"/>
            <p:cNvPicPr>
              <a:picLocks noChangeAspect="1"/>
            </p:cNvPicPr>
            <p:nvPr/>
          </p:nvPicPr>
          <p:blipFill>
            <a:blip r:embed="rId6" cstate="print">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spTree>
    <p:extLst>
      <p:ext uri="{BB962C8B-B14F-4D97-AF65-F5344CB8AC3E}">
        <p14:creationId xmlns:p14="http://schemas.microsoft.com/office/powerpoint/2010/main" val="37436644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nl-NL" dirty="0" smtClean="0"/>
              <a:t>Demo</a:t>
            </a:r>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312614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 is the </a:t>
            </a:r>
            <a:r>
              <a:rPr lang="en-US" b="1" dirty="0" smtClean="0">
                <a:solidFill>
                  <a:srgbClr val="0000FF"/>
                </a:solidFill>
              </a:rPr>
              <a:t>key</a:t>
            </a:r>
            <a:r>
              <a:rPr lang="en-US" dirty="0" smtClean="0"/>
              <a:t>…</a:t>
            </a:r>
            <a:endParaRPr lang="en-US" dirty="0"/>
          </a:p>
        </p:txBody>
      </p:sp>
      <p:pic>
        <p:nvPicPr>
          <p:cNvPr id="5" name="Picture 4"/>
          <p:cNvPicPr>
            <a:picLocks noChangeAspect="1"/>
          </p:cNvPicPr>
          <p:nvPr/>
        </p:nvPicPr>
        <p:blipFill>
          <a:blip r:embed="rId2"/>
          <a:stretch>
            <a:fillRect/>
          </a:stretch>
        </p:blipFill>
        <p:spPr>
          <a:xfrm>
            <a:off x="2504209" y="2608119"/>
            <a:ext cx="6119388" cy="4073104"/>
          </a:xfrm>
          <a:prstGeom prst="rect">
            <a:avLst/>
          </a:prstGeom>
        </p:spPr>
      </p:pic>
      <p:sp>
        <p:nvSpPr>
          <p:cNvPr id="6" name="Text Placeholder 2"/>
          <p:cNvSpPr txBox="1">
            <a:spLocks/>
          </p:cNvSpPr>
          <p:nvPr/>
        </p:nvSpPr>
        <p:spPr>
          <a:xfrm>
            <a:off x="519248" y="1219200"/>
            <a:ext cx="11291753" cy="99719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70" normalizeH="0" baseline="0" noProof="0" dirty="0" smtClean="0">
                <a:ln>
                  <a:noFill/>
                </a:ln>
                <a:solidFill>
                  <a:schemeClr val="bg1"/>
                </a:solidFill>
                <a:effectLst/>
                <a:uLnTx/>
                <a:uFillTx/>
                <a:latin typeface="Segoe UI Light"/>
                <a:ea typeface="+mn-ea"/>
                <a:cs typeface="+mn-cs"/>
              </a:rPr>
              <a:t>“</a:t>
            </a:r>
            <a:r>
              <a:rPr kumimoji="0" lang="en-US" sz="3600" b="0" i="0" u="none" strike="noStrike" kern="1200" cap="none" spc="-70" normalizeH="0" baseline="0" noProof="0" dirty="0" smtClean="0">
                <a:ln>
                  <a:noFill/>
                </a:ln>
                <a:solidFill>
                  <a:srgbClr val="0000FF"/>
                </a:solidFill>
                <a:effectLst/>
                <a:uLnTx/>
                <a:uFillTx/>
                <a:latin typeface="Segoe UI Light"/>
                <a:ea typeface="+mn-ea"/>
                <a:cs typeface="+mn-cs"/>
              </a:rPr>
              <a:t>easily the most important factor</a:t>
            </a:r>
            <a:r>
              <a:rPr kumimoji="0" lang="en-US" sz="3600" b="0" i="0" u="none" strike="noStrike" kern="1200" cap="none" spc="-70" normalizeH="0" baseline="0" noProof="0" dirty="0" smtClean="0">
                <a:ln>
                  <a:noFill/>
                </a:ln>
                <a:solidFill>
                  <a:schemeClr val="bg1"/>
                </a:solidFill>
                <a:effectLst/>
                <a:uLnTx/>
                <a:uFillTx/>
                <a:latin typeface="Segoe UI Light"/>
                <a:ea typeface="+mn-ea"/>
                <a:cs typeface="+mn-cs"/>
              </a:rPr>
              <a:t>”</a:t>
            </a:r>
            <a:r>
              <a:rPr kumimoji="0" lang="en-US" sz="3600" b="0" i="0" u="none" strike="noStrike" kern="1200" cap="none" spc="-70" normalizeH="0" baseline="0" noProof="0" dirty="0" smtClean="0">
                <a:ln>
                  <a:noFill/>
                </a:ln>
                <a:gradFill>
                  <a:gsLst>
                    <a:gs pos="1250">
                      <a:srgbClr val="000000"/>
                    </a:gs>
                    <a:gs pos="100000">
                      <a:srgbClr val="000000"/>
                    </a:gs>
                  </a:gsLst>
                  <a:lin ang="5400000" scaled="0"/>
                </a:gradFill>
                <a:effectLst/>
                <a:uLnTx/>
                <a:uFillTx/>
                <a:latin typeface="Segoe UI Light"/>
                <a:ea typeface="+mn-ea"/>
                <a:cs typeface="+mn-cs"/>
              </a:rPr>
              <a:t> </a:t>
            </a:r>
            <a:r>
              <a:rPr kumimoji="0" lang="en-US" sz="3600" b="0" i="0" u="none" strike="noStrike" kern="1200" cap="none" spc="-70" normalizeH="0" baseline="0" noProof="0" dirty="0" smtClean="0">
                <a:ln>
                  <a:noFill/>
                </a:ln>
                <a:solidFill>
                  <a:schemeClr val="bg1"/>
                </a:solidFill>
                <a:effectLst/>
                <a:uLnTx/>
                <a:uFillTx/>
                <a:latin typeface="Segoe UI Light"/>
                <a:ea typeface="+mn-ea"/>
                <a:cs typeface="+mn-cs"/>
              </a:rPr>
              <a:t>in determining the success of a machine learning project – </a:t>
            </a:r>
            <a:r>
              <a:rPr kumimoji="0" lang="en-US" sz="3600" b="0" i="1" u="none" strike="noStrike" kern="1200" cap="none" spc="-70" normalizeH="0" baseline="0" noProof="0" dirty="0" smtClean="0">
                <a:ln>
                  <a:noFill/>
                </a:ln>
                <a:solidFill>
                  <a:schemeClr val="bg1"/>
                </a:solidFill>
                <a:effectLst/>
                <a:uLnTx/>
                <a:uFillTx/>
                <a:latin typeface="Segoe UI Light"/>
                <a:ea typeface="+mn-ea"/>
                <a:cs typeface="+mn-cs"/>
              </a:rPr>
              <a:t>and he’s right…</a:t>
            </a:r>
            <a:endParaRPr kumimoji="0" lang="en-US" sz="3600" b="0" i="1" u="none" strike="noStrike" kern="1200" cap="none" spc="-70" normalizeH="0" baseline="0" noProof="0" dirty="0">
              <a:ln>
                <a:noFill/>
              </a:ln>
              <a:solidFill>
                <a:schemeClr val="bg1"/>
              </a:solidFill>
              <a:effectLst/>
              <a:uLnTx/>
              <a:uFillTx/>
              <a:latin typeface="Segoe UI Light"/>
              <a:ea typeface="+mn-ea"/>
              <a:cs typeface="+mn-cs"/>
            </a:endParaRPr>
          </a:p>
        </p:txBody>
      </p:sp>
    </p:spTree>
    <p:extLst>
      <p:ext uri="{BB962C8B-B14F-4D97-AF65-F5344CB8AC3E}">
        <p14:creationId xmlns:p14="http://schemas.microsoft.com/office/powerpoint/2010/main" val="191089828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19249" y="144257"/>
            <a:ext cx="8375702" cy="1359196"/>
          </a:xfrm>
          <a:prstGeom prst="rect">
            <a:avLst/>
          </a:prstGeom>
        </p:spPr>
        <p:txBody>
          <a:bodyPr/>
          <a:lstStyle/>
          <a:p>
            <a:r>
              <a:rPr lang="en-US" sz="6600" dirty="0"/>
              <a:t>Machine Learning</a:t>
            </a:r>
          </a:p>
        </p:txBody>
      </p:sp>
      <p:pic>
        <p:nvPicPr>
          <p:cNvPr id="4" name="Picture 3"/>
          <p:cNvPicPr>
            <a:picLocks noChangeAspect="1"/>
          </p:cNvPicPr>
          <p:nvPr/>
        </p:nvPicPr>
        <p:blipFill>
          <a:blip r:embed="rId3"/>
          <a:stretch>
            <a:fillRect/>
          </a:stretch>
        </p:blipFill>
        <p:spPr>
          <a:xfrm>
            <a:off x="2193320" y="3065603"/>
            <a:ext cx="7246101" cy="4821951"/>
          </a:xfrm>
          <a:prstGeom prst="rect">
            <a:avLst/>
          </a:prstGeom>
          <a:effectLst>
            <a:softEdge rad="127000"/>
          </a:effectLst>
        </p:spPr>
      </p:pic>
      <p:sp>
        <p:nvSpPr>
          <p:cNvPr id="2" name="Text Placeholder 1"/>
          <p:cNvSpPr>
            <a:spLocks noGrp="1"/>
          </p:cNvSpPr>
          <p:nvPr>
            <p:ph type="body" sz="quarter" idx="11"/>
          </p:nvPr>
        </p:nvSpPr>
        <p:spPr>
          <a:xfrm>
            <a:off x="396439" y="1730530"/>
            <a:ext cx="11440687" cy="553998"/>
          </a:xfrm>
          <a:prstGeom prst="rect">
            <a:avLst/>
          </a:prstGeom>
        </p:spPr>
        <p:txBody>
          <a:bodyPr/>
          <a:lstStyle/>
          <a:p>
            <a:pPr marL="0" indent="0" algn="ctr">
              <a:buNone/>
            </a:pPr>
            <a:r>
              <a:rPr lang="en-US" sz="4000" dirty="0">
                <a:solidFill>
                  <a:schemeClr val="bg1"/>
                </a:solidFill>
              </a:rPr>
              <a:t>Computing systems that improve with experience</a:t>
            </a:r>
          </a:p>
        </p:txBody>
      </p:sp>
    </p:spTree>
    <p:extLst>
      <p:ext uri="{BB962C8B-B14F-4D97-AF65-F5344CB8AC3E}">
        <p14:creationId xmlns:p14="http://schemas.microsoft.com/office/powerpoint/2010/main" val="5082075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 is the </a:t>
            </a:r>
            <a:r>
              <a:rPr lang="en-US" b="1" dirty="0" smtClean="0">
                <a:solidFill>
                  <a:srgbClr val="0000FF"/>
                </a:solidFill>
              </a:rPr>
              <a:t>key</a:t>
            </a:r>
            <a:r>
              <a:rPr lang="en-US" dirty="0" smtClean="0"/>
              <a:t>…</a:t>
            </a:r>
            <a:endParaRPr lang="en-US" dirty="0"/>
          </a:p>
        </p:txBody>
      </p:sp>
      <p:sp>
        <p:nvSpPr>
          <p:cNvPr id="3" name="Text Placeholder 2"/>
          <p:cNvSpPr>
            <a:spLocks noGrp="1"/>
          </p:cNvSpPr>
          <p:nvPr>
            <p:ph type="body" sz="quarter" idx="4294967295"/>
          </p:nvPr>
        </p:nvSpPr>
        <p:spPr>
          <a:xfrm>
            <a:off x="519248" y="1219200"/>
            <a:ext cx="11139352" cy="997196"/>
          </a:xfrm>
        </p:spPr>
        <p:txBody>
          <a:bodyPr/>
          <a:lstStyle/>
          <a:p>
            <a:pPr marL="0" indent="0">
              <a:buNone/>
            </a:pPr>
            <a:r>
              <a:rPr lang="en-US" sz="3600" dirty="0" smtClean="0"/>
              <a:t>Construct </a:t>
            </a:r>
            <a:r>
              <a:rPr lang="en-US" sz="3600" dirty="0"/>
              <a:t>a model that can predict for any two cities whether the distance is drivable or not.</a:t>
            </a:r>
            <a:endParaRPr lang="en-US" sz="3600" i="1" dirty="0"/>
          </a:p>
        </p:txBody>
      </p:sp>
      <p:pic>
        <p:nvPicPr>
          <p:cNvPr id="6" name="Picture 5"/>
          <p:cNvPicPr>
            <a:picLocks noChangeAspect="1"/>
          </p:cNvPicPr>
          <p:nvPr/>
        </p:nvPicPr>
        <p:blipFill>
          <a:blip r:embed="rId3"/>
          <a:stretch>
            <a:fillRect/>
          </a:stretch>
        </p:blipFill>
        <p:spPr>
          <a:xfrm>
            <a:off x="2667285" y="2286002"/>
            <a:ext cx="6756414" cy="3767394"/>
          </a:xfrm>
          <a:prstGeom prst="rect">
            <a:avLst/>
          </a:prstGeom>
        </p:spPr>
      </p:pic>
      <p:sp>
        <p:nvSpPr>
          <p:cNvPr id="7" name="Text Placeholder 2"/>
          <p:cNvSpPr txBox="1">
            <a:spLocks/>
          </p:cNvSpPr>
          <p:nvPr/>
        </p:nvSpPr>
        <p:spPr>
          <a:xfrm>
            <a:off x="519248" y="6051949"/>
            <a:ext cx="11291595" cy="443198"/>
          </a:xfrm>
          <a:prstGeom prst="rect">
            <a:avLst/>
          </a:prstGeom>
        </p:spPr>
        <p:txBody>
          <a:bodyPr vert="horz" wrap="square" lIns="0" tIns="0" rIns="0" bIns="0" rtlCol="0">
            <a:spAutoFit/>
          </a:bodyPr>
          <a:lstStyle>
            <a:lvl1pPr marL="259660" indent="-259660" algn="l" defTabSz="68604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bg1"/>
                </a:solidFill>
                <a:latin typeface="Segoe UI Light"/>
              </a:rPr>
              <a:t>Probably not going to happen...</a:t>
            </a:r>
            <a:endParaRPr lang="en-US" i="1" dirty="0">
              <a:solidFill>
                <a:schemeClr val="bg1"/>
              </a:solidFill>
              <a:latin typeface="Segoe UI Light"/>
            </a:endParaRPr>
          </a:p>
        </p:txBody>
      </p:sp>
    </p:spTree>
    <p:extLst>
      <p:ext uri="{BB962C8B-B14F-4D97-AF65-F5344CB8AC3E}">
        <p14:creationId xmlns:p14="http://schemas.microsoft.com/office/powerpoint/2010/main" val="409061443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2" y="232620"/>
            <a:ext cx="11151917" cy="747897"/>
          </a:xfrm>
        </p:spPr>
        <p:txBody>
          <a:bodyPr/>
          <a:lstStyle/>
          <a:p>
            <a:r>
              <a:rPr lang="en-US" dirty="0" smtClean="0"/>
              <a:t>Feature engineering is the </a:t>
            </a:r>
            <a:r>
              <a:rPr lang="en-US" b="1" dirty="0" smtClean="0">
                <a:solidFill>
                  <a:srgbClr val="0000FF"/>
                </a:solidFill>
              </a:rPr>
              <a:t>key</a:t>
            </a:r>
            <a:r>
              <a:rPr lang="en-US" dirty="0" smtClean="0"/>
              <a:t>…</a:t>
            </a:r>
            <a:endParaRPr lang="en-US" dirty="0"/>
          </a:p>
        </p:txBody>
      </p:sp>
      <p:sp>
        <p:nvSpPr>
          <p:cNvPr id="3" name="Text Placeholder 2"/>
          <p:cNvSpPr>
            <a:spLocks noGrp="1"/>
          </p:cNvSpPr>
          <p:nvPr>
            <p:ph type="body" sz="quarter" idx="4294967295"/>
          </p:nvPr>
        </p:nvSpPr>
        <p:spPr>
          <a:xfrm>
            <a:off x="152402" y="1295400"/>
            <a:ext cx="8762998" cy="664797"/>
          </a:xfrm>
        </p:spPr>
        <p:txBody>
          <a:bodyPr/>
          <a:lstStyle/>
          <a:p>
            <a:pPr marL="0" indent="0">
              <a:buNone/>
            </a:pPr>
            <a:r>
              <a:rPr lang="en-US" sz="2400" dirty="0"/>
              <a:t>Even if the machine doesn’t have knowledge of longitudes and latitudes work, you do. So why don’t you do it?</a:t>
            </a:r>
            <a:endParaRPr lang="en-US" sz="2400" i="1" dirty="0"/>
          </a:p>
        </p:txBody>
      </p:sp>
      <p:pic>
        <p:nvPicPr>
          <p:cNvPr id="5" name="Picture 4"/>
          <p:cNvPicPr>
            <a:picLocks noChangeAspect="1"/>
          </p:cNvPicPr>
          <p:nvPr/>
        </p:nvPicPr>
        <p:blipFill>
          <a:blip r:embed="rId3"/>
          <a:stretch>
            <a:fillRect/>
          </a:stretch>
        </p:blipFill>
        <p:spPr>
          <a:xfrm>
            <a:off x="9067802" y="1188720"/>
            <a:ext cx="2657475" cy="4917856"/>
          </a:xfrm>
          <a:prstGeom prst="rect">
            <a:avLst/>
          </a:prstGeom>
        </p:spPr>
      </p:pic>
      <p:sp>
        <p:nvSpPr>
          <p:cNvPr id="8" name="Text Placeholder 2"/>
          <p:cNvSpPr txBox="1">
            <a:spLocks/>
          </p:cNvSpPr>
          <p:nvPr/>
        </p:nvSpPr>
        <p:spPr>
          <a:xfrm>
            <a:off x="152402" y="2341807"/>
            <a:ext cx="8915399" cy="1163395"/>
          </a:xfrm>
          <a:prstGeom prst="rect">
            <a:avLst/>
          </a:prstGeom>
        </p:spPr>
        <p:txBody>
          <a:bodyPr vert="horz" wrap="square" lIns="0" tIns="0" rIns="0" bIns="0" rtlCol="0">
            <a:spAutoFit/>
          </a:bodyPr>
          <a:lstStyle>
            <a:lvl1pPr marL="259660" indent="-259660" algn="l" defTabSz="68604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800" b="1" dirty="0">
                <a:solidFill>
                  <a:srgbClr val="0000FF"/>
                </a:solidFill>
                <a:latin typeface="Segoe UI Light"/>
              </a:rPr>
              <a:t>Feature engineering</a:t>
            </a:r>
            <a:r>
              <a:rPr lang="en-US" sz="2800" dirty="0">
                <a:solidFill>
                  <a:schemeClr val="bg1"/>
                </a:solidFill>
                <a:latin typeface="Segoe UI Light"/>
              </a:rPr>
              <a:t>, when you use your knowledge about the data to create fields that make machine learning algorithms work better.</a:t>
            </a:r>
            <a:endParaRPr lang="en-US" sz="2800" i="1" dirty="0">
              <a:solidFill>
                <a:schemeClr val="bg1"/>
              </a:solidFill>
              <a:latin typeface="Segoe UI Light"/>
            </a:endParaRPr>
          </a:p>
        </p:txBody>
      </p:sp>
      <p:sp>
        <p:nvSpPr>
          <p:cNvPr id="9" name="Text Placeholder 2"/>
          <p:cNvSpPr txBox="1">
            <a:spLocks/>
          </p:cNvSpPr>
          <p:nvPr/>
        </p:nvSpPr>
        <p:spPr>
          <a:xfrm>
            <a:off x="152402" y="3733802"/>
            <a:ext cx="8915399" cy="1163395"/>
          </a:xfrm>
          <a:prstGeom prst="rect">
            <a:avLst/>
          </a:prstGeom>
        </p:spPr>
        <p:txBody>
          <a:bodyPr vert="horz" wrap="square" lIns="0" tIns="0" rIns="0" bIns="0" rtlCol="0">
            <a:spAutoFit/>
          </a:bodyPr>
          <a:lstStyle>
            <a:lvl1pPr marL="259660" indent="-259660" algn="l" defTabSz="68604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800" dirty="0">
                <a:solidFill>
                  <a:schemeClr val="bg1"/>
                </a:solidFill>
                <a:latin typeface="Segoe UI Light"/>
              </a:rPr>
              <a:t>How does one engineer a good feature? Rule of thumb is to try to design features where the likelihood of a certain class goes up monotonically with the value of the field.</a:t>
            </a:r>
            <a:endParaRPr lang="en-US" sz="2800" i="1" dirty="0">
              <a:solidFill>
                <a:schemeClr val="bg1"/>
              </a:solidFill>
              <a:latin typeface="Segoe UI Light"/>
            </a:endParaRPr>
          </a:p>
        </p:txBody>
      </p:sp>
      <p:sp>
        <p:nvSpPr>
          <p:cNvPr id="10" name="Text Placeholder 2"/>
          <p:cNvSpPr txBox="1">
            <a:spLocks/>
          </p:cNvSpPr>
          <p:nvPr/>
        </p:nvSpPr>
        <p:spPr>
          <a:xfrm>
            <a:off x="152402" y="5105400"/>
            <a:ext cx="8915399" cy="1551194"/>
          </a:xfrm>
          <a:prstGeom prst="rect">
            <a:avLst/>
          </a:prstGeom>
        </p:spPr>
        <p:txBody>
          <a:bodyPr vert="horz" wrap="square" lIns="0" tIns="0" rIns="0" bIns="0" rtlCol="0">
            <a:spAutoFit/>
          </a:bodyPr>
          <a:lstStyle>
            <a:lvl1pPr marL="259660" indent="-259660" algn="l" defTabSz="68604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800" dirty="0">
                <a:solidFill>
                  <a:schemeClr val="bg1"/>
                </a:solidFill>
                <a:latin typeface="Segoe UI Light"/>
              </a:rPr>
              <a:t>Great things happen in machine learning when human and machine work together, combining a person’s knowledge of how to create relevant features from the data with the machine’s talent for optimization..</a:t>
            </a:r>
            <a:endParaRPr lang="en-US" sz="2800" i="1" dirty="0">
              <a:solidFill>
                <a:schemeClr val="bg1"/>
              </a:solidFill>
              <a:latin typeface="Segoe UI Light"/>
            </a:endParaRPr>
          </a:p>
        </p:txBody>
      </p:sp>
    </p:spTree>
    <p:extLst>
      <p:ext uri="{BB962C8B-B14F-4D97-AF65-F5344CB8AC3E}">
        <p14:creationId xmlns:p14="http://schemas.microsoft.com/office/powerpoint/2010/main" val="3564804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80" y="494600"/>
            <a:ext cx="11472885" cy="747897"/>
          </a:xfrm>
        </p:spPr>
        <p:txBody>
          <a:bodyPr/>
          <a:lstStyle/>
          <a:p>
            <a:r>
              <a:rPr lang="en-US" dirty="0" smtClean="0"/>
              <a:t>More data beats a cleverer algorithm…</a:t>
            </a:r>
            <a:endParaRPr lang="en-US" dirty="0"/>
          </a:p>
        </p:txBody>
      </p:sp>
      <p:sp>
        <p:nvSpPr>
          <p:cNvPr id="3" name="Text Placeholder 2"/>
          <p:cNvSpPr>
            <a:spLocks noGrp="1"/>
          </p:cNvSpPr>
          <p:nvPr>
            <p:ph type="body" sz="quarter" idx="4294967295"/>
          </p:nvPr>
        </p:nvSpPr>
        <p:spPr>
          <a:xfrm>
            <a:off x="198280" y="1295400"/>
            <a:ext cx="11612719" cy="1246188"/>
          </a:xfrm>
        </p:spPr>
        <p:txBody>
          <a:bodyPr/>
          <a:lstStyle/>
          <a:p>
            <a:pPr marL="0" indent="0" algn="just">
              <a:buNone/>
            </a:pPr>
            <a:r>
              <a:rPr lang="en-US" sz="3000" b="1" dirty="0">
                <a:solidFill>
                  <a:srgbClr val="0000FF"/>
                </a:solidFill>
                <a:latin typeface="Segoe UI Light" panose="020B0502040204020203" pitchFamily="34" charset="0"/>
                <a:cs typeface="Segoe UI Light" panose="020B0502040204020203" pitchFamily="34" charset="0"/>
              </a:rPr>
              <a:t>More data wins</a:t>
            </a:r>
            <a:r>
              <a:rPr lang="en-US" sz="3000" dirty="0">
                <a:latin typeface="Segoe UI Light" panose="020B0502040204020203" pitchFamily="34" charset="0"/>
                <a:cs typeface="Segoe UI Light" panose="020B0502040204020203" pitchFamily="34" charset="0"/>
              </a:rPr>
              <a:t>. There’s increasingly good evidence that, in a lot of problems, very simple machine learning techniques can be levered into incredibly powerful classifiers with the addition of loads of data.</a:t>
            </a:r>
          </a:p>
        </p:txBody>
      </p:sp>
      <p:sp>
        <p:nvSpPr>
          <p:cNvPr id="4" name="Text Placeholder 2"/>
          <p:cNvSpPr txBox="1">
            <a:spLocks/>
          </p:cNvSpPr>
          <p:nvPr/>
        </p:nvSpPr>
        <p:spPr>
          <a:xfrm>
            <a:off x="198281" y="2895600"/>
            <a:ext cx="11810999" cy="3363998"/>
          </a:xfrm>
          <a:prstGeom prst="rect">
            <a:avLst/>
          </a:prstGeom>
        </p:spPr>
        <p:txBody>
          <a:bodyPr vert="horz" wrap="square" lIns="0" tIns="0" rIns="0" bIns="0" rtlCol="0">
            <a:spAutoFit/>
          </a:bodyPr>
          <a:lstStyle>
            <a:lvl1pPr marL="259660" indent="-259660" algn="l" defTabSz="68604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just">
              <a:buNone/>
            </a:pPr>
            <a:r>
              <a:rPr lang="en-US" sz="3000" dirty="0">
                <a:solidFill>
                  <a:schemeClr val="bg1"/>
                </a:solidFill>
                <a:latin typeface="Segoe UI Light"/>
              </a:rPr>
              <a:t>Once you’ve defined your input fields, there’s only so much analytic gymnastics you can do. Computer algorithms trying to learn models have only a relatively few tricks they can do efficiently, and many of them are not so very different.  Performance differences between algorithms are typically not large. Thus, if you want better classifiers:</a:t>
            </a:r>
          </a:p>
          <a:p>
            <a:pPr marL="0" indent="0" algn="just">
              <a:buNone/>
            </a:pPr>
            <a:endParaRPr lang="en-US" sz="1600" dirty="0">
              <a:solidFill>
                <a:schemeClr val="bg1"/>
              </a:solidFill>
              <a:latin typeface="Segoe UI Light"/>
            </a:endParaRPr>
          </a:p>
          <a:p>
            <a:pPr marL="727558" lvl="1" indent="-514350" algn="just">
              <a:buFont typeface="+mj-lt"/>
              <a:buAutoNum type="arabicPeriod"/>
            </a:pPr>
            <a:r>
              <a:rPr lang="en-US" sz="3000" dirty="0">
                <a:solidFill>
                  <a:schemeClr val="bg1"/>
                </a:solidFill>
                <a:latin typeface="Segoe UI Light"/>
              </a:rPr>
              <a:t>Engineer better features</a:t>
            </a:r>
          </a:p>
          <a:p>
            <a:pPr marL="727558" lvl="1" indent="-514350" algn="just">
              <a:buFont typeface="+mj-lt"/>
              <a:buAutoNum type="arabicPeriod"/>
            </a:pPr>
            <a:r>
              <a:rPr lang="en-US" sz="3000" dirty="0">
                <a:solidFill>
                  <a:schemeClr val="bg1"/>
                </a:solidFill>
                <a:latin typeface="Segoe UI Light"/>
              </a:rPr>
              <a:t>Get your hands on more high-quality data</a:t>
            </a:r>
          </a:p>
        </p:txBody>
      </p:sp>
    </p:spTree>
    <p:extLst>
      <p:ext uri="{BB962C8B-B14F-4D97-AF65-F5344CB8AC3E}">
        <p14:creationId xmlns:p14="http://schemas.microsoft.com/office/powerpoint/2010/main" val="3904039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
          <a:xfrm>
            <a:off x="519905" y="5663915"/>
            <a:ext cx="11171505" cy="657252"/>
          </a:xfrm>
          <a:prstGeom prst="rect">
            <a:avLst/>
          </a:prstGeom>
          <a:noFill/>
          <a:ln w="12700">
            <a:noFill/>
            <a:miter lim="800000"/>
            <a:headEnd type="none" w="sm" len="sm"/>
            <a:tailEnd type="none" w="sm" len="sm"/>
          </a:ln>
          <a:effectLst/>
        </p:spPr>
        <p:txBody>
          <a:bodyPr vert="horz" wrap="square" lIns="91412" tIns="45706" rIns="91412" bIns="45706" numCol="1" anchor="t" anchorCtr="0" compatLnSpc="1">
            <a:prstTxWarp prst="textNoShape">
              <a:avLst/>
            </a:prstTxWarp>
            <a:spAutoFit/>
          </a:bodyPr>
          <a:lstStyle/>
          <a:p>
            <a:pPr algn="ctr" defTabSz="913924" eaLnBrk="0" hangingPunct="0"/>
            <a:r>
              <a:rPr lang="en-US" sz="900" dirty="0">
                <a:gradFill>
                  <a:gsLst>
                    <a:gs pos="0">
                      <a:srgbClr val="505050"/>
                    </a:gs>
                    <a:gs pos="100000">
                      <a:srgbClr val="505050"/>
                    </a:gs>
                  </a:gsLst>
                  <a:lin ang="5400000" scaled="0"/>
                </a:gradFill>
                <a:cs typeface="Arial" charset="0"/>
              </a:rPr>
              <a:t>© 2013 Microsoft Corporation. All rights reserved. Microsoft, Windows, Windows Vista and other product names are or may be registered trademarks and/or trademarks in the U.S. and/or other countries.</a:t>
            </a:r>
          </a:p>
          <a:p>
            <a:pPr algn="ctr" defTabSz="913924" eaLnBrk="0" hangingPunct="0"/>
            <a:r>
              <a:rPr lang="en-US" sz="900" dirty="0">
                <a:gradFill>
                  <a:gsLst>
                    <a:gs pos="0">
                      <a:srgbClr val="505050"/>
                    </a:gs>
                    <a:gs pos="100000">
                      <a:srgbClr val="505050"/>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346" y="498131"/>
            <a:ext cx="6388621" cy="2350013"/>
          </a:xfrm>
          <a:prstGeom prst="rect">
            <a:avLst/>
          </a:prstGeom>
        </p:spPr>
      </p:pic>
      <p:sp>
        <p:nvSpPr>
          <p:cNvPr id="7" name="Text Placeholder 1"/>
          <p:cNvSpPr txBox="1">
            <a:spLocks/>
          </p:cNvSpPr>
          <p:nvPr/>
        </p:nvSpPr>
        <p:spPr>
          <a:xfrm>
            <a:off x="519903" y="3667072"/>
            <a:ext cx="7887283" cy="2654095"/>
          </a:xfrm>
          <a:prstGeom prst="rect">
            <a:avLst/>
          </a:prstGeom>
        </p:spPr>
        <p:txBody>
          <a:bodyPr/>
          <a:lstStyle>
            <a:lvl1pPr marL="460375" indent="-460375" algn="l" defTabSz="914363" rtl="0" eaLnBrk="1" latinLnBrk="0" hangingPunct="1">
              <a:lnSpc>
                <a:spcPct val="90000"/>
              </a:lnSpc>
              <a:spcBef>
                <a:spcPct val="20000"/>
              </a:spcBef>
              <a:buClr>
                <a:srgbClr val="92D050"/>
              </a:buClr>
              <a:buSzPct val="120000"/>
              <a:buFont typeface="Arial" pitchFamily="34" charset="0"/>
              <a:buChar char="•"/>
              <a:defRPr sz="4400" kern="1200">
                <a:solidFill>
                  <a:schemeClr val="bg1"/>
                </a:solidFill>
                <a:latin typeface="+mn-lt"/>
                <a:ea typeface="+mn-ea"/>
                <a:cs typeface="+mn-cs"/>
              </a:defRPr>
            </a:lvl1pPr>
            <a:lvl2pPr marL="855663" indent="-395288" algn="l" defTabSz="914363" rtl="0" eaLnBrk="1" latinLnBrk="0" hangingPunct="1">
              <a:lnSpc>
                <a:spcPct val="90000"/>
              </a:lnSpc>
              <a:spcBef>
                <a:spcPct val="20000"/>
              </a:spcBef>
              <a:buClr>
                <a:srgbClr val="92D050"/>
              </a:buClr>
              <a:buSzPct val="120000"/>
              <a:buFont typeface="Arial" pitchFamily="34" charset="0"/>
              <a:buChar char="•"/>
              <a:defRPr sz="4000" kern="1200">
                <a:solidFill>
                  <a:schemeClr val="bg1"/>
                </a:solidFill>
                <a:latin typeface="+mn-lt"/>
                <a:ea typeface="+mn-ea"/>
                <a:cs typeface="+mn-cs"/>
              </a:defRPr>
            </a:lvl2pPr>
            <a:lvl3pPr marL="1258888" indent="-403225" algn="l" defTabSz="914363" rtl="0" eaLnBrk="1" latinLnBrk="0" hangingPunct="1">
              <a:lnSpc>
                <a:spcPct val="90000"/>
              </a:lnSpc>
              <a:spcBef>
                <a:spcPct val="20000"/>
              </a:spcBef>
              <a:buClr>
                <a:srgbClr val="92D050"/>
              </a:buClr>
              <a:buSzPct val="120000"/>
              <a:buFont typeface="Arial" pitchFamily="34" charset="0"/>
              <a:buChar char="•"/>
              <a:defRPr sz="36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Clr>
                <a:srgbClr val="92D050"/>
              </a:buClr>
              <a:buSzPct val="120000"/>
              <a:buFont typeface="Arial" pitchFamily="34" charset="0"/>
              <a:buChar char="•"/>
              <a:defRPr sz="32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NL" dirty="0" smtClean="0"/>
              <a:t>Eduard van Valkenburg</a:t>
            </a:r>
          </a:p>
          <a:p>
            <a:pPr marL="0" indent="0">
              <a:buNone/>
            </a:pPr>
            <a:r>
              <a:rPr lang="nl-NL" sz="2000" dirty="0" smtClean="0"/>
              <a:t>Big Data Consultant</a:t>
            </a:r>
          </a:p>
          <a:p>
            <a:pPr marL="0" indent="0">
              <a:buNone/>
            </a:pPr>
            <a:endParaRPr lang="nl-NL" sz="2000" dirty="0"/>
          </a:p>
          <a:p>
            <a:pPr marL="0" indent="0">
              <a:buNone/>
            </a:pPr>
            <a:r>
              <a:rPr lang="nl-NL" sz="2000" dirty="0" smtClean="0"/>
              <a:t>Eduard.van.Valkenburg@microsoft.com</a:t>
            </a:r>
            <a:endParaRPr lang="en-US" sz="2000" dirty="0"/>
          </a:p>
        </p:txBody>
      </p:sp>
    </p:spTree>
    <p:extLst>
      <p:ext uri="{BB962C8B-B14F-4D97-AF65-F5344CB8AC3E}">
        <p14:creationId xmlns:p14="http://schemas.microsoft.com/office/powerpoint/2010/main" val="20073008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a:t>
            </a:r>
            <a:endParaRPr lang="en-US" dirty="0"/>
          </a:p>
        </p:txBody>
      </p:sp>
      <p:sp>
        <p:nvSpPr>
          <p:cNvPr id="3" name="Text Placeholder 2"/>
          <p:cNvSpPr>
            <a:spLocks noGrp="1"/>
          </p:cNvSpPr>
          <p:nvPr>
            <p:ph type="body" sz="quarter" idx="11"/>
          </p:nvPr>
        </p:nvSpPr>
        <p:spPr>
          <a:xfrm>
            <a:off x="324950" y="1270526"/>
            <a:ext cx="8441332" cy="4773936"/>
          </a:xfrm>
        </p:spPr>
        <p:txBody>
          <a:bodyPr/>
          <a:lstStyle/>
          <a:p>
            <a:pPr marL="504217" indent="-504217">
              <a:spcBef>
                <a:spcPts val="1059"/>
              </a:spcBef>
              <a:spcAft>
                <a:spcPts val="588"/>
              </a:spcAft>
              <a:buFont typeface="+mj-lt"/>
              <a:buAutoNum type="arabicPeriod"/>
            </a:pPr>
            <a:r>
              <a:rPr lang="en-US" sz="3137" dirty="0">
                <a:solidFill>
                  <a:srgbClr val="BAD80A"/>
                </a:solidFill>
              </a:rPr>
              <a:t>Learn it when you can’t code it                     </a:t>
            </a:r>
            <a:r>
              <a:rPr lang="en-US" sz="2745" dirty="0"/>
              <a:t>(e.g. Recognizing Speech/image/gestures)</a:t>
            </a:r>
            <a:endParaRPr lang="en-US" sz="2745" b="1" dirty="0"/>
          </a:p>
          <a:p>
            <a:pPr marL="504217" indent="-504217">
              <a:spcBef>
                <a:spcPts val="1059"/>
              </a:spcBef>
              <a:spcAft>
                <a:spcPts val="588"/>
              </a:spcAft>
              <a:buFont typeface="+mj-lt"/>
              <a:buAutoNum type="arabicPeriod"/>
            </a:pPr>
            <a:r>
              <a:rPr lang="en-US" sz="3137" dirty="0">
                <a:solidFill>
                  <a:srgbClr val="BAD80A"/>
                </a:solidFill>
              </a:rPr>
              <a:t>Learn it when you can’t scale it                    </a:t>
            </a:r>
            <a:r>
              <a:rPr lang="en-US" sz="2745" dirty="0"/>
              <a:t>(e.g. Recommendations, Spam &amp; Fraud detection) </a:t>
            </a:r>
          </a:p>
          <a:p>
            <a:pPr marL="504217" indent="-504217">
              <a:spcBef>
                <a:spcPts val="1059"/>
              </a:spcBef>
              <a:spcAft>
                <a:spcPts val="588"/>
              </a:spcAft>
              <a:buFont typeface="+mj-lt"/>
              <a:buAutoNum type="arabicPeriod"/>
            </a:pPr>
            <a:r>
              <a:rPr lang="en-US" sz="3137" dirty="0">
                <a:solidFill>
                  <a:srgbClr val="BAD80A"/>
                </a:solidFill>
              </a:rPr>
              <a:t>Learn it when you have to adapt/personalize </a:t>
            </a:r>
            <a:r>
              <a:rPr lang="en-US" sz="3137" b="1" dirty="0"/>
              <a:t>(</a:t>
            </a:r>
            <a:r>
              <a:rPr lang="en-US" sz="2745" dirty="0"/>
              <a:t>e.g. Predictive typing)</a:t>
            </a:r>
            <a:endParaRPr lang="en-US" sz="2745" b="1" dirty="0"/>
          </a:p>
          <a:p>
            <a:pPr marL="504217" indent="-504217">
              <a:spcBef>
                <a:spcPts val="1059"/>
              </a:spcBef>
              <a:spcAft>
                <a:spcPts val="588"/>
              </a:spcAft>
              <a:buFont typeface="+mj-lt"/>
              <a:buAutoNum type="arabicPeriod"/>
            </a:pPr>
            <a:r>
              <a:rPr lang="en-US" sz="3137" dirty="0">
                <a:solidFill>
                  <a:srgbClr val="BAD80A"/>
                </a:solidFill>
              </a:rPr>
              <a:t>Learn it when you can’t track it                    </a:t>
            </a:r>
            <a:r>
              <a:rPr lang="tr-TR" sz="2745" dirty="0"/>
              <a:t>(e.g. AI </a:t>
            </a:r>
            <a:r>
              <a:rPr lang="en-US" sz="2745" dirty="0"/>
              <a:t>gaming, robot control</a:t>
            </a:r>
            <a:r>
              <a:rPr lang="tr-TR" sz="2745" dirty="0"/>
              <a:t>)</a:t>
            </a:r>
            <a:endParaRPr lang="en-US" sz="2745" dirty="0"/>
          </a:p>
          <a:p>
            <a:endParaRPr lang="en-US" sz="4313" dirty="0"/>
          </a:p>
        </p:txBody>
      </p:sp>
    </p:spTree>
    <p:extLst>
      <p:ext uri="{BB962C8B-B14F-4D97-AF65-F5344CB8AC3E}">
        <p14:creationId xmlns:p14="http://schemas.microsoft.com/office/powerpoint/2010/main" val="43061999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289957"/>
            <a:ext cx="11655840" cy="747897"/>
          </a:xfrm>
        </p:spPr>
        <p:txBody>
          <a:bodyPr/>
          <a:lstStyle/>
          <a:p>
            <a:r>
              <a:rPr lang="en-US" dirty="0" smtClean="0"/>
              <a:t>What is Machine Learning?</a:t>
            </a:r>
            <a:endParaRPr lang="en-US" dirty="0"/>
          </a:p>
        </p:txBody>
      </p:sp>
      <p:graphicFrame>
        <p:nvGraphicFramePr>
          <p:cNvPr id="7" name="Content Placeholder 6"/>
          <p:cNvGraphicFramePr>
            <a:graphicFrameLocks noGrp="1"/>
          </p:cNvGraphicFramePr>
          <p:nvPr>
            <p:ph idx="4294967295"/>
            <p:extLst/>
          </p:nvPr>
        </p:nvGraphicFramePr>
        <p:xfrm>
          <a:off x="1158941" y="1600460"/>
          <a:ext cx="9874119" cy="4525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370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t>
            </a:r>
            <a:r>
              <a:rPr lang="en-US" b="1" dirty="0" smtClean="0">
                <a:solidFill>
                  <a:srgbClr val="BAD80A"/>
                </a:solidFill>
              </a:rPr>
              <a:t>is not</a:t>
            </a:r>
            <a:endParaRPr lang="en-US" b="1" dirty="0">
              <a:solidFill>
                <a:srgbClr val="BAD80A"/>
              </a:solidFill>
            </a:endParaRPr>
          </a:p>
        </p:txBody>
      </p:sp>
      <p:graphicFrame>
        <p:nvGraphicFramePr>
          <p:cNvPr id="7" name="Content Placeholder 6"/>
          <p:cNvGraphicFramePr>
            <a:graphicFrameLocks noGrp="1"/>
          </p:cNvGraphicFramePr>
          <p:nvPr>
            <p:ph idx="4294967295"/>
            <p:extLst/>
          </p:nvPr>
        </p:nvGraphicFramePr>
        <p:xfrm>
          <a:off x="1158941" y="1600460"/>
          <a:ext cx="9874119" cy="4525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575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623" y="1614174"/>
            <a:ext cx="6070755" cy="362965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5738" t="62594" r="60304" b="28687"/>
          <a:stretch/>
        </p:blipFill>
        <p:spPr>
          <a:xfrm>
            <a:off x="5230205" y="3891995"/>
            <a:ext cx="240289" cy="316478"/>
          </a:xfrm>
          <a:prstGeom prst="rect">
            <a:avLst/>
          </a:prstGeom>
        </p:spPr>
      </p:pic>
      <p:sp>
        <p:nvSpPr>
          <p:cNvPr id="7" name="Rectangle 6"/>
          <p:cNvSpPr/>
          <p:nvPr/>
        </p:nvSpPr>
        <p:spPr bwMode="auto">
          <a:xfrm>
            <a:off x="5763528" y="2649527"/>
            <a:ext cx="914270" cy="11838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475" y="410736"/>
            <a:ext cx="1973108" cy="158467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307" y="2719150"/>
            <a:ext cx="2700975" cy="148932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8978" y="212937"/>
            <a:ext cx="2857094" cy="1638067"/>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3279" y="4919262"/>
            <a:ext cx="2925113" cy="1684484"/>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7484" y="4324283"/>
            <a:ext cx="2834847" cy="1599504"/>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31377" y="718057"/>
            <a:ext cx="2670895" cy="1705081"/>
          </a:xfrm>
          <a:prstGeom prst="rect">
            <a:avLst/>
          </a:prstGeom>
        </p:spPr>
      </p:pic>
    </p:spTree>
    <p:extLst>
      <p:ext uri="{BB962C8B-B14F-4D97-AF65-F5344CB8AC3E}">
        <p14:creationId xmlns:p14="http://schemas.microsoft.com/office/powerpoint/2010/main" val="2731732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400000" y="400000"/>
                                    </p:animScale>
                                  </p:childTnLst>
                                </p:cTn>
                              </p:par>
                              <p:par>
                                <p:cTn id="7" presetID="42" presetClass="path" presetSubtype="0" accel="50000" decel="50000" fill="hold" nodeType="withEffect">
                                  <p:stCondLst>
                                    <p:cond delay="0"/>
                                  </p:stCondLst>
                                  <p:childTnLst>
                                    <p:animMotion origin="layout" path="M 3.85778E-6 7.40741E-7 L 0.07332 -0.11366 " pathEditMode="relative" rAng="0" ptsTypes="AA">
                                      <p:cBhvr>
                                        <p:cTn id="8" dur="2000" fill="hold"/>
                                        <p:tgtEl>
                                          <p:spTgt spid="6"/>
                                        </p:tgtEl>
                                        <p:attrNameLst>
                                          <p:attrName>ppt_x</p:attrName>
                                          <p:attrName>ppt_y</p:attrName>
                                        </p:attrNameLst>
                                      </p:cBhvr>
                                      <p:rCtr x="3660" y="-5694"/>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5921767" y="299383"/>
            <a:ext cx="5122257" cy="238529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2"/>
          <p:cNvGraphicFramePr>
            <a:graphicFrameLocks noGrp="1"/>
          </p:cNvGraphicFramePr>
          <p:nvPr>
            <p:extLst/>
          </p:nvPr>
        </p:nvGraphicFramePr>
        <p:xfrm>
          <a:off x="8731806" y="483503"/>
          <a:ext cx="1984015" cy="1639008"/>
        </p:xfrm>
        <a:graphic>
          <a:graphicData uri="http://schemas.openxmlformats.org/drawingml/2006/table">
            <a:tbl>
              <a:tblPr bandRow="1">
                <a:tableStyleId>{5940675A-B579-460E-94D1-54222C63F5DA}</a:tableStyleId>
              </a:tblPr>
              <a:tblGrid>
                <a:gridCol w="396803">
                  <a:extLst>
                    <a:ext uri="{9D8B030D-6E8A-4147-A177-3AD203B41FA5}">
                      <a16:colId xmlns:a16="http://schemas.microsoft.com/office/drawing/2014/main" val="3581837639"/>
                    </a:ext>
                  </a:extLst>
                </a:gridCol>
                <a:gridCol w="396803">
                  <a:extLst>
                    <a:ext uri="{9D8B030D-6E8A-4147-A177-3AD203B41FA5}">
                      <a16:colId xmlns:a16="http://schemas.microsoft.com/office/drawing/2014/main" val="5742984"/>
                    </a:ext>
                  </a:extLst>
                </a:gridCol>
                <a:gridCol w="396803">
                  <a:extLst>
                    <a:ext uri="{9D8B030D-6E8A-4147-A177-3AD203B41FA5}">
                      <a16:colId xmlns:a16="http://schemas.microsoft.com/office/drawing/2014/main" val="2223555814"/>
                    </a:ext>
                  </a:extLst>
                </a:gridCol>
                <a:gridCol w="396803">
                  <a:extLst>
                    <a:ext uri="{9D8B030D-6E8A-4147-A177-3AD203B41FA5}">
                      <a16:colId xmlns:a16="http://schemas.microsoft.com/office/drawing/2014/main" val="1730620964"/>
                    </a:ext>
                  </a:extLst>
                </a:gridCol>
                <a:gridCol w="396803">
                  <a:extLst>
                    <a:ext uri="{9D8B030D-6E8A-4147-A177-3AD203B41FA5}">
                      <a16:colId xmlns:a16="http://schemas.microsoft.com/office/drawing/2014/main" val="691083867"/>
                    </a:ext>
                  </a:extLst>
                </a:gridCol>
              </a:tblGrid>
              <a:tr h="409752">
                <a:tc>
                  <a:txBody>
                    <a:bodyPr/>
                    <a:lstStyle/>
                    <a:p>
                      <a:pPr algn="ctr"/>
                      <a:r>
                        <a:rPr lang="en-US" sz="1900" dirty="0" smtClean="0"/>
                        <a:t>1</a:t>
                      </a:r>
                      <a:endParaRPr lang="en-US" sz="1900" dirty="0"/>
                    </a:p>
                  </a:txBody>
                  <a:tcPr marL="91427" marR="91427" marT="45713" marB="45713">
                    <a:solidFill>
                      <a:schemeClr val="bg1"/>
                    </a:solidFill>
                  </a:tcPr>
                </a:tc>
                <a:tc>
                  <a:txBody>
                    <a:bodyPr/>
                    <a:lstStyle/>
                    <a:p>
                      <a:pPr algn="ctr"/>
                      <a:r>
                        <a:rPr lang="en-US" sz="1900" dirty="0" smtClean="0"/>
                        <a:t>1</a:t>
                      </a:r>
                      <a:endParaRPr lang="en-US" sz="1900" dirty="0"/>
                    </a:p>
                  </a:txBody>
                  <a:tcPr marL="91427" marR="91427" marT="45713" marB="45713">
                    <a:solidFill>
                      <a:schemeClr val="bg1"/>
                    </a:solidFill>
                  </a:tcPr>
                </a:tc>
                <a:tc>
                  <a:txBody>
                    <a:bodyPr/>
                    <a:lstStyle/>
                    <a:p>
                      <a:pPr algn="ctr"/>
                      <a:r>
                        <a:rPr lang="en-US" sz="1900" dirty="0" smtClean="0"/>
                        <a:t>5</a:t>
                      </a:r>
                      <a:endParaRPr lang="en-US" sz="1900" dirty="0"/>
                    </a:p>
                  </a:txBody>
                  <a:tcPr marL="91427" marR="91427" marT="45713" marB="45713">
                    <a:solidFill>
                      <a:schemeClr val="bg1"/>
                    </a:solidFill>
                  </a:tcPr>
                </a:tc>
                <a:tc>
                  <a:txBody>
                    <a:bodyPr/>
                    <a:lstStyle/>
                    <a:p>
                      <a:pPr algn="ctr"/>
                      <a:r>
                        <a:rPr lang="en-US" sz="1900" dirty="0" smtClean="0"/>
                        <a:t>4</a:t>
                      </a:r>
                      <a:endParaRPr lang="en-US" sz="1900" dirty="0"/>
                    </a:p>
                  </a:txBody>
                  <a:tcPr marL="91427" marR="91427" marT="45713" marB="45713">
                    <a:solidFill>
                      <a:schemeClr val="bg1"/>
                    </a:solidFill>
                  </a:tcPr>
                </a:tc>
                <a:tc>
                  <a:txBody>
                    <a:bodyPr/>
                    <a:lstStyle/>
                    <a:p>
                      <a:pPr algn="ctr"/>
                      <a:r>
                        <a:rPr lang="en-US" sz="1900" dirty="0" smtClean="0"/>
                        <a:t>3</a:t>
                      </a:r>
                      <a:endParaRPr lang="en-US" sz="1900" dirty="0"/>
                    </a:p>
                  </a:txBody>
                  <a:tcPr marL="91427" marR="91427" marT="45713" marB="45713">
                    <a:solidFill>
                      <a:schemeClr val="bg1"/>
                    </a:solidFill>
                  </a:tcPr>
                </a:tc>
                <a:extLst>
                  <a:ext uri="{0D108BD9-81ED-4DB2-BD59-A6C34878D82A}">
                    <a16:rowId xmlns:a16="http://schemas.microsoft.com/office/drawing/2014/main" val="3619343598"/>
                  </a:ext>
                </a:extLst>
              </a:tr>
              <a:tr h="409752">
                <a:tc>
                  <a:txBody>
                    <a:bodyPr/>
                    <a:lstStyle/>
                    <a:p>
                      <a:pPr algn="ctr"/>
                      <a:r>
                        <a:rPr lang="en-US" sz="1900" dirty="0" smtClean="0"/>
                        <a:t>7</a:t>
                      </a:r>
                      <a:endParaRPr lang="en-US" sz="1900" dirty="0"/>
                    </a:p>
                  </a:txBody>
                  <a:tcPr marL="91427" marR="91427" marT="45713" marB="45713">
                    <a:solidFill>
                      <a:schemeClr val="bg1"/>
                    </a:solidFill>
                  </a:tcPr>
                </a:tc>
                <a:tc>
                  <a:txBody>
                    <a:bodyPr/>
                    <a:lstStyle/>
                    <a:p>
                      <a:pPr algn="ctr"/>
                      <a:r>
                        <a:rPr lang="en-US" sz="1900" dirty="0" smtClean="0"/>
                        <a:t>5</a:t>
                      </a:r>
                      <a:endParaRPr lang="en-US" sz="1900" dirty="0"/>
                    </a:p>
                  </a:txBody>
                  <a:tcPr marL="91427" marR="91427" marT="45713" marB="45713">
                    <a:solidFill>
                      <a:schemeClr val="bg1"/>
                    </a:solidFill>
                  </a:tcPr>
                </a:tc>
                <a:tc>
                  <a:txBody>
                    <a:bodyPr/>
                    <a:lstStyle/>
                    <a:p>
                      <a:pPr algn="ctr"/>
                      <a:r>
                        <a:rPr lang="en-US" sz="1900" dirty="0" smtClean="0"/>
                        <a:t>3</a:t>
                      </a:r>
                      <a:endParaRPr lang="en-US" sz="1900" dirty="0"/>
                    </a:p>
                  </a:txBody>
                  <a:tcPr marL="91427" marR="91427" marT="45713" marB="45713">
                    <a:solidFill>
                      <a:schemeClr val="bg1"/>
                    </a:solidFill>
                  </a:tcPr>
                </a:tc>
                <a:tc>
                  <a:txBody>
                    <a:bodyPr/>
                    <a:lstStyle/>
                    <a:p>
                      <a:pPr algn="ctr"/>
                      <a:r>
                        <a:rPr lang="en-US" sz="1900" dirty="0" smtClean="0"/>
                        <a:t>5</a:t>
                      </a:r>
                      <a:endParaRPr lang="en-US" sz="1900" dirty="0"/>
                    </a:p>
                  </a:txBody>
                  <a:tcPr marL="91427" marR="91427" marT="45713" marB="45713">
                    <a:solidFill>
                      <a:schemeClr val="bg1"/>
                    </a:solidFill>
                  </a:tcPr>
                </a:tc>
                <a:tc>
                  <a:txBody>
                    <a:bodyPr/>
                    <a:lstStyle/>
                    <a:p>
                      <a:pPr algn="ctr"/>
                      <a:r>
                        <a:rPr lang="en-US" sz="1900" dirty="0" smtClean="0"/>
                        <a:t>3</a:t>
                      </a:r>
                      <a:endParaRPr lang="en-US" sz="1900" dirty="0"/>
                    </a:p>
                  </a:txBody>
                  <a:tcPr marL="91427" marR="91427" marT="45713" marB="45713">
                    <a:solidFill>
                      <a:schemeClr val="bg1"/>
                    </a:solidFill>
                  </a:tcPr>
                </a:tc>
                <a:extLst>
                  <a:ext uri="{0D108BD9-81ED-4DB2-BD59-A6C34878D82A}">
                    <a16:rowId xmlns:a16="http://schemas.microsoft.com/office/drawing/2014/main" val="4051589964"/>
                  </a:ext>
                </a:extLst>
              </a:tr>
              <a:tr h="409752">
                <a:tc>
                  <a:txBody>
                    <a:bodyPr/>
                    <a:lstStyle/>
                    <a:p>
                      <a:pPr algn="ctr"/>
                      <a:r>
                        <a:rPr lang="en-US" sz="1900" dirty="0" smtClean="0"/>
                        <a:t>5</a:t>
                      </a:r>
                      <a:endParaRPr lang="en-US" sz="1900" dirty="0"/>
                    </a:p>
                  </a:txBody>
                  <a:tcPr marL="91427" marR="91427" marT="45713" marB="45713">
                    <a:solidFill>
                      <a:schemeClr val="bg1"/>
                    </a:solidFill>
                  </a:tcPr>
                </a:tc>
                <a:tc>
                  <a:txBody>
                    <a:bodyPr/>
                    <a:lstStyle/>
                    <a:p>
                      <a:pPr algn="ctr"/>
                      <a:r>
                        <a:rPr lang="en-US" sz="1900" dirty="0" smtClean="0"/>
                        <a:t>5</a:t>
                      </a:r>
                      <a:endParaRPr lang="en-US" sz="1900" dirty="0"/>
                    </a:p>
                  </a:txBody>
                  <a:tcPr marL="91427" marR="91427" marT="45713" marB="45713">
                    <a:solidFill>
                      <a:schemeClr val="bg1"/>
                    </a:solidFill>
                  </a:tcPr>
                </a:tc>
                <a:tc>
                  <a:txBody>
                    <a:bodyPr/>
                    <a:lstStyle/>
                    <a:p>
                      <a:pPr algn="ctr"/>
                      <a:r>
                        <a:rPr lang="en-US" sz="1900" dirty="0" smtClean="0"/>
                        <a:t>9</a:t>
                      </a:r>
                      <a:endParaRPr lang="en-US" sz="1900" dirty="0"/>
                    </a:p>
                  </a:txBody>
                  <a:tcPr marL="91427" marR="91427" marT="45713" marB="45713">
                    <a:solidFill>
                      <a:schemeClr val="bg1"/>
                    </a:solidFill>
                  </a:tcPr>
                </a:tc>
                <a:tc>
                  <a:txBody>
                    <a:bodyPr/>
                    <a:lstStyle/>
                    <a:p>
                      <a:pPr algn="ctr"/>
                      <a:r>
                        <a:rPr lang="en-US" sz="1900" dirty="0" smtClean="0"/>
                        <a:t>0</a:t>
                      </a:r>
                      <a:endParaRPr lang="en-US" sz="1900" dirty="0"/>
                    </a:p>
                  </a:txBody>
                  <a:tcPr marL="91427" marR="91427" marT="45713" marB="45713">
                    <a:solidFill>
                      <a:schemeClr val="bg1"/>
                    </a:solidFill>
                  </a:tcPr>
                </a:tc>
                <a:tc>
                  <a:txBody>
                    <a:bodyPr/>
                    <a:lstStyle/>
                    <a:p>
                      <a:pPr algn="ctr"/>
                      <a:r>
                        <a:rPr lang="en-US" sz="1900" dirty="0" smtClean="0"/>
                        <a:t>6</a:t>
                      </a:r>
                      <a:endParaRPr lang="en-US" sz="1900" dirty="0"/>
                    </a:p>
                  </a:txBody>
                  <a:tcPr marL="91427" marR="91427" marT="45713" marB="45713">
                    <a:solidFill>
                      <a:schemeClr val="bg1"/>
                    </a:solidFill>
                  </a:tcPr>
                </a:tc>
                <a:extLst>
                  <a:ext uri="{0D108BD9-81ED-4DB2-BD59-A6C34878D82A}">
                    <a16:rowId xmlns:a16="http://schemas.microsoft.com/office/drawing/2014/main" val="18656792"/>
                  </a:ext>
                </a:extLst>
              </a:tr>
              <a:tr h="409752">
                <a:tc>
                  <a:txBody>
                    <a:bodyPr/>
                    <a:lstStyle/>
                    <a:p>
                      <a:pPr algn="ctr"/>
                      <a:r>
                        <a:rPr lang="en-US" sz="1900" dirty="0" smtClean="0"/>
                        <a:t>3</a:t>
                      </a:r>
                      <a:endParaRPr lang="en-US" sz="1900" dirty="0"/>
                    </a:p>
                  </a:txBody>
                  <a:tcPr marL="91427" marR="91427" marT="45713" marB="45713">
                    <a:solidFill>
                      <a:schemeClr val="bg1"/>
                    </a:solidFill>
                  </a:tcPr>
                </a:tc>
                <a:tc>
                  <a:txBody>
                    <a:bodyPr/>
                    <a:lstStyle/>
                    <a:p>
                      <a:pPr algn="ctr"/>
                      <a:r>
                        <a:rPr lang="en-US" sz="1900" dirty="0" smtClean="0"/>
                        <a:t>5</a:t>
                      </a:r>
                      <a:endParaRPr lang="en-US" sz="1900" dirty="0"/>
                    </a:p>
                  </a:txBody>
                  <a:tcPr marL="91427" marR="91427" marT="45713" marB="45713">
                    <a:solidFill>
                      <a:schemeClr val="bg1"/>
                    </a:solidFill>
                  </a:tcPr>
                </a:tc>
                <a:tc>
                  <a:txBody>
                    <a:bodyPr/>
                    <a:lstStyle/>
                    <a:p>
                      <a:pPr algn="ctr"/>
                      <a:r>
                        <a:rPr lang="en-US" sz="1900" dirty="0" smtClean="0"/>
                        <a:t>2</a:t>
                      </a:r>
                      <a:endParaRPr lang="en-US" sz="1900" dirty="0"/>
                    </a:p>
                  </a:txBody>
                  <a:tcPr marL="91427" marR="91427" marT="45713" marB="45713">
                    <a:solidFill>
                      <a:schemeClr val="bg1"/>
                    </a:solidFill>
                  </a:tcPr>
                </a:tc>
                <a:tc>
                  <a:txBody>
                    <a:bodyPr/>
                    <a:lstStyle/>
                    <a:p>
                      <a:pPr algn="ctr"/>
                      <a:r>
                        <a:rPr lang="en-US" sz="1900" dirty="0" smtClean="0"/>
                        <a:t>0</a:t>
                      </a:r>
                      <a:endParaRPr lang="en-US" sz="1900" dirty="0"/>
                    </a:p>
                  </a:txBody>
                  <a:tcPr marL="91427" marR="91427" marT="45713" marB="45713">
                    <a:solidFill>
                      <a:schemeClr val="bg1"/>
                    </a:solidFill>
                  </a:tcPr>
                </a:tc>
                <a:tc>
                  <a:txBody>
                    <a:bodyPr/>
                    <a:lstStyle/>
                    <a:p>
                      <a:pPr algn="ctr"/>
                      <a:r>
                        <a:rPr lang="en-US" sz="1900" dirty="0" smtClean="0"/>
                        <a:t>0</a:t>
                      </a:r>
                      <a:endParaRPr lang="en-US" sz="1900" dirty="0"/>
                    </a:p>
                  </a:txBody>
                  <a:tcPr marL="91427" marR="91427" marT="45713" marB="45713">
                    <a:solidFill>
                      <a:schemeClr val="bg1"/>
                    </a:solidFill>
                  </a:tcPr>
                </a:tc>
                <a:extLst>
                  <a:ext uri="{0D108BD9-81ED-4DB2-BD59-A6C34878D82A}">
                    <a16:rowId xmlns:a16="http://schemas.microsoft.com/office/drawing/2014/main" val="699566554"/>
                  </a:ext>
                </a:extLst>
              </a:tr>
            </a:tbl>
          </a:graphicData>
        </a:graphic>
      </p:graphicFrame>
      <p:grpSp>
        <p:nvGrpSpPr>
          <p:cNvPr id="12" name="Group 11"/>
          <p:cNvGrpSpPr/>
          <p:nvPr/>
        </p:nvGrpSpPr>
        <p:grpSpPr>
          <a:xfrm>
            <a:off x="5997954" y="360914"/>
            <a:ext cx="2168464" cy="2081127"/>
            <a:chOff x="5996352" y="360478"/>
            <a:chExt cx="2168771" cy="2081422"/>
          </a:xfrm>
        </p:grpSpPr>
        <p:pic>
          <p:nvPicPr>
            <p:cNvPr id="2" name="Picture 1"/>
            <p:cNvPicPr/>
            <p:nvPr/>
          </p:nvPicPr>
          <p:blipFill rotWithShape="1">
            <a:blip r:embed="rId3"/>
            <a:srcRect l="3383" t="7463" r="70533" b="55794"/>
            <a:stretch/>
          </p:blipFill>
          <p:spPr bwMode="auto">
            <a:xfrm>
              <a:off x="5996352" y="360478"/>
              <a:ext cx="2168771" cy="179656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6180821" y="2164862"/>
              <a:ext cx="1820436" cy="277038"/>
            </a:xfrm>
            <a:prstGeom prst="rect">
              <a:avLst/>
            </a:prstGeom>
            <a:noFill/>
          </p:spPr>
          <p:txBody>
            <a:bodyPr wrap="none" lIns="0" tIns="0" rIns="0" bIns="0" rtlCol="0">
              <a:spAutoFit/>
            </a:bodyPr>
            <a:lstStyle/>
            <a:p>
              <a:pPr defTabSz="914188"/>
              <a:r>
                <a:rPr lang="en-US" dirty="0">
                  <a:gradFill>
                    <a:gsLst>
                      <a:gs pos="2917">
                        <a:srgbClr val="000000"/>
                      </a:gs>
                      <a:gs pos="30000">
                        <a:srgbClr val="000000"/>
                      </a:gs>
                    </a:gsLst>
                    <a:lin ang="5400000" scaled="0"/>
                  </a:gradFill>
                </a:rPr>
                <a:t>Training examples</a:t>
              </a:r>
            </a:p>
          </p:txBody>
        </p:sp>
      </p:grpSp>
      <p:sp>
        <p:nvSpPr>
          <p:cNvPr id="5" name="TextBox 4"/>
          <p:cNvSpPr txBox="1"/>
          <p:nvPr/>
        </p:nvSpPr>
        <p:spPr>
          <a:xfrm>
            <a:off x="9038112" y="2165042"/>
            <a:ext cx="1451488" cy="276999"/>
          </a:xfrm>
          <a:prstGeom prst="rect">
            <a:avLst/>
          </a:prstGeom>
          <a:noFill/>
        </p:spPr>
        <p:txBody>
          <a:bodyPr wrap="none" lIns="0" tIns="0" rIns="0" bIns="0" rtlCol="0">
            <a:spAutoFit/>
          </a:bodyPr>
          <a:lstStyle/>
          <a:p>
            <a:pPr defTabSz="914188"/>
            <a:r>
              <a:rPr lang="en-US" dirty="0">
                <a:gradFill>
                  <a:gsLst>
                    <a:gs pos="2917">
                      <a:srgbClr val="000000"/>
                    </a:gs>
                    <a:gs pos="30000">
                      <a:srgbClr val="000000"/>
                    </a:gs>
                  </a:gsLst>
                  <a:lin ang="5400000" scaled="0"/>
                </a:gradFill>
              </a:rPr>
              <a:t>Training labels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9575" y="3214101"/>
            <a:ext cx="3675884" cy="2867852"/>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5738" t="62594" r="60304" b="28687"/>
          <a:stretch/>
        </p:blipFill>
        <p:spPr>
          <a:xfrm>
            <a:off x="3337195" y="1319140"/>
            <a:ext cx="720865" cy="949431"/>
          </a:xfrm>
          <a:prstGeom prst="rect">
            <a:avLst/>
          </a:prstGeom>
        </p:spPr>
      </p:pic>
      <p:sp>
        <p:nvSpPr>
          <p:cNvPr id="9" name="Flowchart: Document 8"/>
          <p:cNvSpPr/>
          <p:nvPr/>
        </p:nvSpPr>
        <p:spPr bwMode="auto">
          <a:xfrm>
            <a:off x="2780428" y="3071498"/>
            <a:ext cx="1834400" cy="1160420"/>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Accurate digit classifier</a:t>
            </a:r>
          </a:p>
        </p:txBody>
      </p:sp>
      <p:sp>
        <p:nvSpPr>
          <p:cNvPr id="10" name="TextBox 9"/>
          <p:cNvSpPr txBox="1"/>
          <p:nvPr/>
        </p:nvSpPr>
        <p:spPr>
          <a:xfrm>
            <a:off x="3573411" y="4964506"/>
            <a:ext cx="248466" cy="553998"/>
          </a:xfrm>
          <a:prstGeom prst="rect">
            <a:avLst/>
          </a:prstGeom>
          <a:noFill/>
        </p:spPr>
        <p:txBody>
          <a:bodyPr wrap="none" lIns="0" tIns="0" rIns="0" bIns="0" rtlCol="0">
            <a:spAutoFit/>
          </a:bodyPr>
          <a:lstStyle/>
          <a:p>
            <a:pPr defTabSz="914188"/>
            <a:r>
              <a:rPr lang="en-US" sz="3600" dirty="0">
                <a:gradFill>
                  <a:gsLst>
                    <a:gs pos="2917">
                      <a:srgbClr val="000000"/>
                    </a:gs>
                    <a:gs pos="30000">
                      <a:srgbClr val="000000"/>
                    </a:gs>
                  </a:gsLst>
                  <a:lin ang="5400000" scaled="0"/>
                </a:gradFill>
              </a:rPr>
              <a:t>2</a:t>
            </a:r>
          </a:p>
        </p:txBody>
      </p:sp>
      <p:sp>
        <p:nvSpPr>
          <p:cNvPr id="13" name="Down Arrow 12"/>
          <p:cNvSpPr/>
          <p:nvPr/>
        </p:nvSpPr>
        <p:spPr bwMode="auto">
          <a:xfrm>
            <a:off x="8248468" y="2746212"/>
            <a:ext cx="486438" cy="964102"/>
          </a:xfrm>
          <a:prstGeom prst="dow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a:stCxn id="8" idx="2"/>
            <a:endCxn id="9" idx="0"/>
          </p:cNvCxnSpPr>
          <p:nvPr/>
        </p:nvCxnSpPr>
        <p:spPr>
          <a:xfrm>
            <a:off x="3697628" y="2268571"/>
            <a:ext cx="1" cy="8029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a:endCxn id="10" idx="0"/>
          </p:cNvCxnSpPr>
          <p:nvPr/>
        </p:nvCxnSpPr>
        <p:spPr>
          <a:xfrm>
            <a:off x="3697628" y="4155201"/>
            <a:ext cx="2402" cy="809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09040" y="6125990"/>
            <a:ext cx="2812373" cy="307777"/>
          </a:xfrm>
          <a:prstGeom prst="rect">
            <a:avLst/>
          </a:prstGeom>
          <a:noFill/>
        </p:spPr>
        <p:txBody>
          <a:bodyPr wrap="none" lIns="0" tIns="0" rIns="0" bIns="0" rtlCol="0">
            <a:spAutoFit/>
          </a:bodyPr>
          <a:lstStyle/>
          <a:p>
            <a:pPr defTabSz="914188"/>
            <a:r>
              <a:rPr lang="en-US" sz="2000" dirty="0">
                <a:gradFill>
                  <a:gsLst>
                    <a:gs pos="2917">
                      <a:srgbClr val="000000"/>
                    </a:gs>
                    <a:gs pos="30000">
                      <a:srgbClr val="000000"/>
                    </a:gs>
                  </a:gsLst>
                  <a:lin ang="5400000" scaled="0"/>
                </a:gradFill>
              </a:rPr>
              <a:t>Machine learning system</a:t>
            </a:r>
          </a:p>
        </p:txBody>
      </p:sp>
      <p:sp>
        <p:nvSpPr>
          <p:cNvPr id="22" name="Down Arrow 21"/>
          <p:cNvSpPr/>
          <p:nvPr/>
        </p:nvSpPr>
        <p:spPr bwMode="auto">
          <a:xfrm rot="6470378">
            <a:off x="5830776" y="3370185"/>
            <a:ext cx="486438" cy="1821283"/>
          </a:xfrm>
          <a:prstGeom prst="dow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89209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P spid="13" grpId="0" animBg="1"/>
      <p:bldP spid="21" grpId="0"/>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815" y="1307195"/>
            <a:ext cx="7859624" cy="4366457"/>
          </a:xfrm>
          <a:prstGeom prst="rect">
            <a:avLst/>
          </a:prstGeom>
        </p:spPr>
      </p:pic>
    </p:spTree>
    <p:extLst>
      <p:ext uri="{BB962C8B-B14F-4D97-AF65-F5344CB8AC3E}">
        <p14:creationId xmlns:p14="http://schemas.microsoft.com/office/powerpoint/2010/main" val="2703025818"/>
      </p:ext>
    </p:extLst>
  </p:cSld>
  <p:clrMapOvr>
    <a:masterClrMapping/>
  </p:clrMapOvr>
  <p:transition>
    <p:fade/>
  </p:transition>
  <p:timing>
    <p:tnLst>
      <p:par>
        <p:cTn id="1" dur="indefinite" restart="never" nodeType="tmRoot"/>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Exec_Retreat-2012_TECHTALK_PPT_PeterLee">
  <a:themeElements>
    <a:clrScheme name="CMG White">
      <a:dk1>
        <a:srgbClr val="000000"/>
      </a:dk1>
      <a:lt1>
        <a:srgbClr val="FFFFFF"/>
      </a:lt1>
      <a:dk2>
        <a:srgbClr val="0072C6"/>
      </a:dk2>
      <a:lt2>
        <a:srgbClr val="F2F2F2"/>
      </a:lt2>
      <a:accent1>
        <a:srgbClr val="00AEEF"/>
      </a:accent1>
      <a:accent2>
        <a:srgbClr val="8CC600"/>
      </a:accent2>
      <a:accent3>
        <a:srgbClr val="FF8A00"/>
      </a:accent3>
      <a:accent4>
        <a:srgbClr val="FF0097"/>
      </a:accent4>
      <a:accent5>
        <a:srgbClr val="0071BC"/>
      </a:accent5>
      <a:accent6>
        <a:srgbClr val="910091"/>
      </a:accent6>
      <a:hlink>
        <a:srgbClr val="3F3F3F"/>
      </a:hlink>
      <a:folHlink>
        <a:srgbClr val="3F3F3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Exec_Retreat-2012_TECHTALK_PPT_PeterLee">
  <a:themeElements>
    <a:clrScheme name="CMG White">
      <a:dk1>
        <a:srgbClr val="000000"/>
      </a:dk1>
      <a:lt1>
        <a:srgbClr val="FFFFFF"/>
      </a:lt1>
      <a:dk2>
        <a:srgbClr val="0072C6"/>
      </a:dk2>
      <a:lt2>
        <a:srgbClr val="F2F2F2"/>
      </a:lt2>
      <a:accent1>
        <a:srgbClr val="00AEEF"/>
      </a:accent1>
      <a:accent2>
        <a:srgbClr val="8CC600"/>
      </a:accent2>
      <a:accent3>
        <a:srgbClr val="FF8A00"/>
      </a:accent3>
      <a:accent4>
        <a:srgbClr val="FF0097"/>
      </a:accent4>
      <a:accent5>
        <a:srgbClr val="0071BC"/>
      </a:accent5>
      <a:accent6>
        <a:srgbClr val="910091"/>
      </a:accent6>
      <a:hlink>
        <a:srgbClr val="3F3F3F"/>
      </a:hlink>
      <a:folHlink>
        <a:srgbClr val="3F3F3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Exec_Retreat-2012_TECHTALK_PPT_PeterLee">
  <a:themeElements>
    <a:clrScheme name="CMG White">
      <a:dk1>
        <a:srgbClr val="000000"/>
      </a:dk1>
      <a:lt1>
        <a:srgbClr val="FFFFFF"/>
      </a:lt1>
      <a:dk2>
        <a:srgbClr val="0072C6"/>
      </a:dk2>
      <a:lt2>
        <a:srgbClr val="F2F2F2"/>
      </a:lt2>
      <a:accent1>
        <a:srgbClr val="00AEEF"/>
      </a:accent1>
      <a:accent2>
        <a:srgbClr val="8CC600"/>
      </a:accent2>
      <a:accent3>
        <a:srgbClr val="FF8A00"/>
      </a:accent3>
      <a:accent4>
        <a:srgbClr val="FF0097"/>
      </a:accent4>
      <a:accent5>
        <a:srgbClr val="0071BC"/>
      </a:accent5>
      <a:accent6>
        <a:srgbClr val="910091"/>
      </a:accent6>
      <a:hlink>
        <a:srgbClr val="3F3F3F"/>
      </a:hlink>
      <a:folHlink>
        <a:srgbClr val="3F3F3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7-30269_Server &amp; Tools Business_16x9">
  <a:themeElements>
    <a:clrScheme name="Custom 20">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2050"/>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Conversations_Template_16x9_May2013 [Read-Only]" id="{1CEE87A4-7F0A-4DDD-8A53-40418E3B4DAA}" vid="{0374E37E-77FD-48F3-A017-4E9436A00C94}"/>
    </a:ext>
  </a:ext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83cc3ac-29d2-4c03-b7c6-3a674a26d4ed">
      <UserInfo>
        <DisplayName>Sjors Dignum</DisplayName>
        <AccountId>92</AccountId>
        <AccountType/>
      </UserInfo>
      <UserInfo>
        <DisplayName>Nico Brandt</DisplayName>
        <AccountId>93</AccountId>
        <AccountType/>
      </UserInfo>
      <UserInfo>
        <DisplayName>Dick Dijkstra</DisplayName>
        <AccountId>103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117C02C584E8745BBC164773B25E0A7" ma:contentTypeVersion="1" ma:contentTypeDescription="Create a new document." ma:contentTypeScope="" ma:versionID="81c39d158bad71fbf1e2e84888333afa">
  <xsd:schema xmlns:xsd="http://www.w3.org/2001/XMLSchema" xmlns:xs="http://www.w3.org/2001/XMLSchema" xmlns:p="http://schemas.microsoft.com/office/2006/metadata/properties" xmlns:ns3="183cc3ac-29d2-4c03-b7c6-3a674a26d4ed" targetNamespace="http://schemas.microsoft.com/office/2006/metadata/properties" ma:root="true" ma:fieldsID="6cf4116d626860f15c539ce9995c3770" ns3:_="">
    <xsd:import namespace="183cc3ac-29d2-4c03-b7c6-3a674a26d4ed"/>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3cc3ac-29d2-4c03-b7c6-3a674a26d4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C77B72-D225-4B10-9A68-ADBCB0B04103}"/>
</file>

<file path=customXml/itemProps2.xml><?xml version="1.0" encoding="utf-8"?>
<ds:datastoreItem xmlns:ds="http://schemas.openxmlformats.org/officeDocument/2006/customXml" ds:itemID="{4E1CA290-9394-4F23-B5BA-EDB8446E4042}"/>
</file>

<file path=customXml/itemProps3.xml><?xml version="1.0" encoding="utf-8"?>
<ds:datastoreItem xmlns:ds="http://schemas.openxmlformats.org/officeDocument/2006/customXml" ds:itemID="{16B6EB0A-8671-460C-9D0A-4DBCCE5E0D91}"/>
</file>

<file path=docProps/app.xml><?xml version="1.0" encoding="utf-8"?>
<Properties xmlns="http://schemas.openxmlformats.org/officeDocument/2006/extended-properties" xmlns:vt="http://schemas.openxmlformats.org/officeDocument/2006/docPropsVTypes">
  <TotalTime>6405</TotalTime>
  <Words>4107</Words>
  <Application>Microsoft Office PowerPoint</Application>
  <PresentationFormat>Widescreen</PresentationFormat>
  <Paragraphs>508</Paragraphs>
  <Slides>33</Slides>
  <Notes>19</Notes>
  <HiddenSlides>1</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1</vt:i4>
      </vt:variant>
      <vt:variant>
        <vt:lpstr>Slide Titles</vt:lpstr>
      </vt:variant>
      <vt:variant>
        <vt:i4>33</vt:i4>
      </vt:variant>
    </vt:vector>
  </HeadingPairs>
  <TitlesOfParts>
    <vt:vector size="48" baseType="lpstr">
      <vt:lpstr>Arial</vt:lpstr>
      <vt:lpstr>Calibri</vt:lpstr>
      <vt:lpstr>Consolas</vt:lpstr>
      <vt:lpstr>Segoe UI</vt:lpstr>
      <vt:lpstr>Segoe UI Light</vt:lpstr>
      <vt:lpstr>Times New Roman</vt:lpstr>
      <vt:lpstr>Verdana</vt:lpstr>
      <vt:lpstr>Wingdings</vt:lpstr>
      <vt:lpstr>Metro_Template_Light_16x9</vt:lpstr>
      <vt:lpstr>Exec_Retreat-2012_TECHTALK_PPT_PeterLee</vt:lpstr>
      <vt:lpstr>Exec_Retreat-2012_TECHTALK_PPT_PeterLee</vt:lpstr>
      <vt:lpstr>Exec_Retreat-2012_TECHTALK_PPT_PeterLee</vt:lpstr>
      <vt:lpstr>1_MS1444_Windows Azure Template 16x9_r08a</vt:lpstr>
      <vt:lpstr>1_7-30269_Server &amp; Tools Business_16x9</vt:lpstr>
      <vt:lpstr>Visio</vt:lpstr>
      <vt:lpstr>Microsoft Azure Machine Learning</vt:lpstr>
      <vt:lpstr>Topics</vt:lpstr>
      <vt:lpstr>Machine Learning</vt:lpstr>
      <vt:lpstr>Why Learn?</vt:lpstr>
      <vt:lpstr>What is Machine Learning?</vt:lpstr>
      <vt:lpstr>Machine Learning is not</vt:lpstr>
      <vt:lpstr>PowerPoint Presentation</vt:lpstr>
      <vt:lpstr>PowerPoint Presentation</vt:lpstr>
      <vt:lpstr>PowerPoint Presentation</vt:lpstr>
      <vt:lpstr>PowerPoint Presentation</vt:lpstr>
      <vt:lpstr>Machine Learning: Setting</vt:lpstr>
      <vt:lpstr>Machine Learning: Setting</vt:lpstr>
      <vt:lpstr>A Two Dimensional Space</vt:lpstr>
      <vt:lpstr>Learning From Data</vt:lpstr>
      <vt:lpstr>Common Classes of Problems</vt:lpstr>
      <vt:lpstr>Requirements for Problem solving with ML</vt:lpstr>
      <vt:lpstr>Types of Analytics</vt:lpstr>
      <vt:lpstr>PowerPoint Presentation</vt:lpstr>
      <vt:lpstr>Data Science Complexity</vt:lpstr>
      <vt:lpstr>Microsoft Azure Machine Learning Features and Benefits</vt:lpstr>
      <vt:lpstr>Microsoft Azure Machine Learning Features and Benefits</vt:lpstr>
      <vt:lpstr>Anomaly Detection for SQL Azure</vt:lpstr>
      <vt:lpstr>Business Problem &amp; Data</vt:lpstr>
      <vt:lpstr>Approach</vt:lpstr>
      <vt:lpstr>Results</vt:lpstr>
      <vt:lpstr>Azure Machine Learning - vision</vt:lpstr>
      <vt:lpstr>Steps to build a ML Solution</vt:lpstr>
      <vt:lpstr>Demo</vt:lpstr>
      <vt:lpstr>Feature engineering is the key…</vt:lpstr>
      <vt:lpstr>Feature engineering is the key…</vt:lpstr>
      <vt:lpstr>Feature engineering is the key…</vt:lpstr>
      <vt:lpstr>More data beats a cleverer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ML</dc:title>
  <dc:creator>Eduard van Valkenburg</dc:creator>
  <cp:lastModifiedBy>Eduard van Valkenburg</cp:lastModifiedBy>
  <cp:revision>31</cp:revision>
  <dcterms:created xsi:type="dcterms:W3CDTF">2014-09-03T18:42:18Z</dcterms:created>
  <dcterms:modified xsi:type="dcterms:W3CDTF">2014-09-25T11:45:32Z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0x010100E117C02C584E8745BBC164773B25E0A7</vt:lpwstr>
  </property>
</Properties>
</file>